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8"/>
  </p:notesMasterIdLst>
  <p:sldIdLst>
    <p:sldId id="531" r:id="rId2"/>
    <p:sldId id="549" r:id="rId3"/>
    <p:sldId id="550" r:id="rId4"/>
    <p:sldId id="527" r:id="rId5"/>
    <p:sldId id="261" r:id="rId6"/>
    <p:sldId id="551" r:id="rId7"/>
    <p:sldId id="424" r:id="rId8"/>
    <p:sldId id="546" r:id="rId9"/>
    <p:sldId id="541" r:id="rId10"/>
    <p:sldId id="448" r:id="rId11"/>
    <p:sldId id="458" r:id="rId12"/>
    <p:sldId id="552" r:id="rId13"/>
    <p:sldId id="521" r:id="rId14"/>
    <p:sldId id="450" r:id="rId15"/>
    <p:sldId id="472" r:id="rId16"/>
    <p:sldId id="451" r:id="rId17"/>
    <p:sldId id="523" r:id="rId18"/>
    <p:sldId id="452" r:id="rId19"/>
    <p:sldId id="453" r:id="rId20"/>
    <p:sldId id="476" r:id="rId21"/>
    <p:sldId id="473" r:id="rId22"/>
    <p:sldId id="457" r:id="rId23"/>
    <p:sldId id="455" r:id="rId24"/>
    <p:sldId id="511" r:id="rId25"/>
    <p:sldId id="474" r:id="rId26"/>
    <p:sldId id="475" r:id="rId27"/>
    <p:sldId id="300" r:id="rId28"/>
    <p:sldId id="408" r:id="rId29"/>
    <p:sldId id="513" r:id="rId30"/>
    <p:sldId id="545" r:id="rId31"/>
    <p:sldId id="483" r:id="rId32"/>
    <p:sldId id="522" r:id="rId33"/>
    <p:sldId id="257" r:id="rId34"/>
    <p:sldId id="484" r:id="rId35"/>
    <p:sldId id="485" r:id="rId36"/>
    <p:sldId id="486" r:id="rId37"/>
    <p:sldId id="487" r:id="rId38"/>
    <p:sldId id="488" r:id="rId39"/>
    <p:sldId id="489" r:id="rId40"/>
    <p:sldId id="490" r:id="rId41"/>
    <p:sldId id="503" r:id="rId42"/>
    <p:sldId id="519" r:id="rId43"/>
    <p:sldId id="535" r:id="rId44"/>
    <p:sldId id="444" r:id="rId45"/>
    <p:sldId id="497" r:id="rId46"/>
    <p:sldId id="462" r:id="rId47"/>
    <p:sldId id="524" r:id="rId48"/>
    <p:sldId id="548" r:id="rId49"/>
    <p:sldId id="384" r:id="rId50"/>
    <p:sldId id="436" r:id="rId51"/>
    <p:sldId id="532" r:id="rId52"/>
    <p:sldId id="348" r:id="rId53"/>
    <p:sldId id="353" r:id="rId54"/>
    <p:sldId id="500" r:id="rId55"/>
    <p:sldId id="330" r:id="rId56"/>
    <p:sldId id="539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59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" initials="B" lastIdx="2" clrIdx="0">
    <p:extLst>
      <p:ext uri="{19B8F6BF-5375-455C-9EA6-DF929625EA0E}">
        <p15:presenceInfo xmlns:p15="http://schemas.microsoft.com/office/powerpoint/2012/main" userId="Bill" providerId="None"/>
      </p:ext>
    </p:extLst>
  </p:cmAuthor>
  <p:cmAuthor id="2" name="SQLXL" initials="B" lastIdx="1" clrIdx="1">
    <p:extLst>
      <p:ext uri="{19B8F6BF-5375-455C-9EA6-DF929625EA0E}">
        <p15:presenceInfo xmlns:p15="http://schemas.microsoft.com/office/powerpoint/2012/main" userId="SQLX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9D43"/>
    <a:srgbClr val="CC0066"/>
    <a:srgbClr val="FF5050"/>
    <a:srgbClr val="FF9933"/>
    <a:srgbClr val="FF7C80"/>
    <a:srgbClr val="FF6600"/>
    <a:srgbClr val="3333CC"/>
    <a:srgbClr val="FFCC00"/>
    <a:srgbClr val="FFFF00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3" autoAdjust="0"/>
    <p:restoredTop sz="68744" autoAdjust="0"/>
  </p:normalViewPr>
  <p:slideViewPr>
    <p:cSldViewPr showGuides="1">
      <p:cViewPr varScale="1">
        <p:scale>
          <a:sx n="118" d="100"/>
          <a:sy n="118" d="100"/>
        </p:scale>
        <p:origin x="132" y="1446"/>
      </p:cViewPr>
      <p:guideLst>
        <p:guide orient="horz" pos="2137"/>
        <p:guide pos="5937"/>
      </p:guideLst>
    </p:cSldViewPr>
  </p:slideViewPr>
  <p:outlineViewPr>
    <p:cViewPr>
      <p:scale>
        <a:sx n="33" d="100"/>
        <a:sy n="33" d="100"/>
      </p:scale>
      <p:origin x="0" y="-17214"/>
    </p:cViewPr>
  </p:outlineViewPr>
  <p:notesTextViewPr>
    <p:cViewPr>
      <p:scale>
        <a:sx n="150" d="100"/>
        <a:sy n="150" d="100"/>
      </p:scale>
      <p:origin x="0" y="0"/>
    </p:cViewPr>
  </p:notesTextViewPr>
  <p:gridSpacing cx="36576" cy="3657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6FE53-F494-43F8-93B4-12CD0913CA08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7BC82-7491-44CA-BB04-F33035E9C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9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*00:00*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24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*07:20*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 = Costs to </a:t>
            </a:r>
            <a:r>
              <a:rPr lang="en-US" u="sng" dirty="0"/>
              <a:t>C</a:t>
            </a:r>
            <a:r>
              <a:rPr lang="en-US" dirty="0"/>
              <a:t>reate, </a:t>
            </a:r>
            <a:r>
              <a:rPr lang="en-US" u="sng" dirty="0"/>
              <a:t>R</a:t>
            </a:r>
            <a:r>
              <a:rPr lang="en-US" dirty="0"/>
              <a:t>ead, </a:t>
            </a:r>
            <a:r>
              <a:rPr lang="en-US" u="sng" dirty="0"/>
              <a:t>U</a:t>
            </a:r>
            <a:r>
              <a:rPr lang="en-US" dirty="0"/>
              <a:t>pdate, </a:t>
            </a:r>
            <a:r>
              <a:rPr lang="en-US" u="sng" dirty="0"/>
              <a:t>D</a:t>
            </a:r>
            <a:r>
              <a:rPr lang="en-US" dirty="0"/>
              <a:t>elete (“CRUD”) data in tables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71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*07:50*</a:t>
            </a:r>
          </a:p>
          <a:p>
            <a:r>
              <a:rPr lang="en-US" dirty="0"/>
              <a:t>21 tables</a:t>
            </a:r>
          </a:p>
          <a:p>
            <a:r>
              <a:rPr lang="en-US" dirty="0"/>
              <a:t>Stunning insight - a lot less work to make significant improvement in performance</a:t>
            </a:r>
          </a:p>
          <a:p>
            <a:r>
              <a:rPr lang="en-US" b="1" dirty="0"/>
              <a:t>YMMV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13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80DA7-12F4-1A8F-8ADF-D7F7EDCC4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62CC40-23BB-D496-4354-289C3446A1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862251-A770-FB4F-C119-E7B771BCC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*14:30*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*06:00*</a:t>
            </a:r>
          </a:p>
          <a:p>
            <a:r>
              <a:rPr lang="en-US" dirty="0"/>
              <a:t>Hundreds of columns</a:t>
            </a:r>
          </a:p>
          <a:p>
            <a:r>
              <a:rPr lang="en-US" dirty="0"/>
              <a:t>Dropdown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Hurts - color coded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*SORTS*</a:t>
            </a:r>
          </a:p>
          <a:p>
            <a:r>
              <a:rPr lang="en-US" dirty="0"/>
              <a:t>Table Name</a:t>
            </a:r>
          </a:p>
          <a:p>
            <a:r>
              <a:rPr lang="en-US" dirty="0"/>
              <a:t>Object Types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 PCT - color coded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7DDF4-EEF9-3A4D-E41D-6BBABDE067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72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*8:00*</a:t>
            </a:r>
          </a:p>
          <a:p>
            <a:r>
              <a:rPr lang="en-US" dirty="0"/>
              <a:t>Nearly 80 metrics of measured HURT</a:t>
            </a:r>
          </a:p>
          <a:p>
            <a:r>
              <a:rPr lang="en-US" dirty="0"/>
              <a:t>Lumped into 12 broad categories</a:t>
            </a:r>
          </a:p>
          <a:p>
            <a:endParaRPr lang="en-US" b="1" dirty="0"/>
          </a:p>
          <a:p>
            <a:r>
              <a:rPr lang="en-US" b="1" dirty="0"/>
              <a:t>INCOMPLETE</a:t>
            </a:r>
            <a:r>
              <a:rPr lang="en-US" dirty="0"/>
              <a:t> - </a:t>
            </a:r>
            <a:r>
              <a:rPr lang="en-US" dirty="0" err="1"/>
              <a:t>Fulltext</a:t>
            </a:r>
            <a:r>
              <a:rPr lang="en-US" dirty="0"/>
              <a:t>, columnstore, in-memory</a:t>
            </a:r>
          </a:p>
          <a:p>
            <a:endParaRPr lang="en-US" sz="800" dirty="0"/>
          </a:p>
          <a:p>
            <a:r>
              <a:rPr lang="en-US" sz="800" dirty="0" err="1"/>
              <a:t>avg_system_impact</a:t>
            </a:r>
            <a:endParaRPr lang="en-US" sz="800" dirty="0"/>
          </a:p>
          <a:p>
            <a:r>
              <a:rPr lang="en-US" sz="800" dirty="0" err="1"/>
              <a:t>avg_total_system_cost</a:t>
            </a:r>
            <a:endParaRPr lang="en-US" sz="800" dirty="0"/>
          </a:p>
          <a:p>
            <a:r>
              <a:rPr lang="en-US" sz="800" dirty="0" err="1"/>
              <a:t>avg_total_user_cost</a:t>
            </a:r>
            <a:endParaRPr lang="en-US" sz="800" dirty="0"/>
          </a:p>
          <a:p>
            <a:r>
              <a:rPr lang="en-US" sz="800" dirty="0" err="1"/>
              <a:t>avg_user_impact</a:t>
            </a:r>
            <a:endParaRPr lang="en-US" sz="800" dirty="0"/>
          </a:p>
          <a:p>
            <a:r>
              <a:rPr lang="en-US" sz="800" dirty="0" err="1"/>
              <a:t>buffer_total_KB</a:t>
            </a:r>
            <a:endParaRPr lang="en-US" sz="800" dirty="0"/>
          </a:p>
          <a:p>
            <a:r>
              <a:rPr lang="en-US" sz="800" dirty="0" err="1"/>
              <a:t>column_value_pull_in_row_count</a:t>
            </a:r>
            <a:endParaRPr lang="en-US" sz="800" dirty="0"/>
          </a:p>
          <a:p>
            <a:r>
              <a:rPr lang="en-US" sz="800" dirty="0" err="1"/>
              <a:t>column_value_push_off_row_count</a:t>
            </a:r>
            <a:endParaRPr lang="en-US" sz="800" dirty="0"/>
          </a:p>
          <a:p>
            <a:r>
              <a:rPr lang="en-US" sz="800" dirty="0" err="1"/>
              <a:t>delete_buffer_scan_count</a:t>
            </a:r>
            <a:endParaRPr lang="en-US" sz="800" dirty="0"/>
          </a:p>
          <a:p>
            <a:r>
              <a:rPr lang="en-US" sz="800" dirty="0" err="1"/>
              <a:t>forwarded_fetch_count</a:t>
            </a:r>
            <a:endParaRPr lang="en-US" sz="800" dirty="0"/>
          </a:p>
          <a:p>
            <a:r>
              <a:rPr lang="en-US" sz="800" dirty="0" err="1"/>
              <a:t>index_lock_promotion_attempt_count</a:t>
            </a:r>
            <a:endParaRPr lang="en-US" sz="800" dirty="0"/>
          </a:p>
          <a:p>
            <a:r>
              <a:rPr lang="en-US" sz="800" dirty="0" err="1"/>
              <a:t>index_lock_promotion_count</a:t>
            </a:r>
            <a:endParaRPr lang="en-US" sz="800" dirty="0"/>
          </a:p>
          <a:p>
            <a:r>
              <a:rPr lang="en-US" sz="800" dirty="0" err="1"/>
              <a:t>index_scan_count</a:t>
            </a:r>
            <a:endParaRPr lang="en-US" sz="800" dirty="0"/>
          </a:p>
          <a:p>
            <a:r>
              <a:rPr lang="en-US" sz="800" dirty="0" err="1"/>
              <a:t>in_row_reserved_page_count</a:t>
            </a:r>
            <a:endParaRPr lang="en-US" sz="800" dirty="0"/>
          </a:p>
          <a:p>
            <a:r>
              <a:rPr lang="en-US" sz="800" dirty="0" err="1"/>
              <a:t>io_wait_time_in_ms</a:t>
            </a:r>
            <a:endParaRPr lang="en-US" sz="800" dirty="0"/>
          </a:p>
          <a:p>
            <a:r>
              <a:rPr lang="en-US" sz="800" dirty="0" err="1"/>
              <a:t>key_merge_count</a:t>
            </a:r>
            <a:endParaRPr lang="en-US" sz="800" dirty="0"/>
          </a:p>
          <a:p>
            <a:r>
              <a:rPr lang="en-US" sz="800" dirty="0" err="1"/>
              <a:t>key_merge_retry_count</a:t>
            </a:r>
            <a:endParaRPr lang="en-US" sz="800" dirty="0"/>
          </a:p>
          <a:p>
            <a:r>
              <a:rPr lang="en-US" sz="800" dirty="0" err="1"/>
              <a:t>key_split_count</a:t>
            </a:r>
            <a:endParaRPr lang="en-US" sz="800" dirty="0"/>
          </a:p>
          <a:p>
            <a:r>
              <a:rPr lang="en-US" sz="800" dirty="0" err="1"/>
              <a:t>key_split_retry_count</a:t>
            </a:r>
            <a:endParaRPr lang="en-US" sz="800" dirty="0"/>
          </a:p>
          <a:p>
            <a:r>
              <a:rPr lang="en-US" sz="800" dirty="0" err="1"/>
              <a:t>leaf_allocation_count</a:t>
            </a:r>
            <a:endParaRPr lang="en-US" sz="800" dirty="0"/>
          </a:p>
          <a:p>
            <a:r>
              <a:rPr lang="en-US" sz="800" dirty="0" err="1"/>
              <a:t>leaf_delete_count</a:t>
            </a:r>
            <a:endParaRPr lang="en-US" sz="800" dirty="0"/>
          </a:p>
          <a:p>
            <a:r>
              <a:rPr lang="en-US" sz="800" dirty="0" err="1"/>
              <a:t>leaf_ghost_count</a:t>
            </a:r>
            <a:endParaRPr lang="en-US" sz="800" dirty="0"/>
          </a:p>
          <a:p>
            <a:r>
              <a:rPr lang="en-US" sz="800" dirty="0" err="1"/>
              <a:t>leaf_insert_count</a:t>
            </a:r>
            <a:endParaRPr lang="en-US" sz="800" dirty="0"/>
          </a:p>
          <a:p>
            <a:r>
              <a:rPr lang="en-US" sz="800" dirty="0" err="1"/>
              <a:t>leaf_page_merge_count</a:t>
            </a:r>
            <a:endParaRPr lang="en-US" sz="800" dirty="0"/>
          </a:p>
          <a:p>
            <a:r>
              <a:rPr lang="en-US" sz="800" dirty="0" err="1"/>
              <a:t>leaf_update_count</a:t>
            </a:r>
            <a:endParaRPr lang="en-US" sz="800" dirty="0"/>
          </a:p>
          <a:p>
            <a:r>
              <a:rPr lang="en-US" sz="800" dirty="0" err="1"/>
              <a:t>lob_fetch_in_pages</a:t>
            </a:r>
            <a:endParaRPr lang="en-US" sz="800" dirty="0"/>
          </a:p>
          <a:p>
            <a:r>
              <a:rPr lang="en-US" sz="800" dirty="0" err="1"/>
              <a:t>lob_orphan_create_count</a:t>
            </a:r>
            <a:endParaRPr lang="en-US" sz="800" dirty="0"/>
          </a:p>
          <a:p>
            <a:r>
              <a:rPr lang="en-US" sz="800" dirty="0" err="1"/>
              <a:t>lob_orphan_insert_count</a:t>
            </a:r>
            <a:endParaRPr lang="en-US" sz="800" dirty="0"/>
          </a:p>
          <a:p>
            <a:r>
              <a:rPr lang="en-US" sz="800" dirty="0" err="1"/>
              <a:t>lob_reserved_page_count</a:t>
            </a:r>
            <a:endParaRPr lang="en-US" sz="800" dirty="0"/>
          </a:p>
          <a:p>
            <a:r>
              <a:rPr lang="en-US" sz="800" dirty="0" err="1"/>
              <a:t>new_log_wait_time_in_ms</a:t>
            </a:r>
            <a:endParaRPr lang="en-US" sz="800" dirty="0"/>
          </a:p>
          <a:p>
            <a:r>
              <a:rPr lang="en-US" sz="800" dirty="0" err="1"/>
              <a:t>nonleaf_allocation_count</a:t>
            </a:r>
            <a:endParaRPr lang="en-US" sz="800" dirty="0"/>
          </a:p>
          <a:p>
            <a:r>
              <a:rPr lang="en-US" sz="800" dirty="0" err="1"/>
              <a:t>nonleaf_delete_count</a:t>
            </a:r>
            <a:endParaRPr lang="en-US" sz="800" dirty="0"/>
          </a:p>
          <a:p>
            <a:r>
              <a:rPr lang="en-US" sz="800" dirty="0" err="1"/>
              <a:t>nonleaf_insert_count</a:t>
            </a:r>
            <a:endParaRPr lang="en-US" sz="800" dirty="0"/>
          </a:p>
          <a:p>
            <a:r>
              <a:rPr lang="en-US" sz="800" dirty="0" err="1"/>
              <a:t>nonleaf_page_merge_count</a:t>
            </a:r>
            <a:endParaRPr lang="en-US" sz="800" dirty="0"/>
          </a:p>
          <a:p>
            <a:r>
              <a:rPr lang="en-US" sz="800" dirty="0" err="1"/>
              <a:t>nonleaf_update_count</a:t>
            </a:r>
            <a:endParaRPr lang="en-US" sz="800" dirty="0"/>
          </a:p>
          <a:p>
            <a:r>
              <a:rPr lang="en-US" sz="800" dirty="0" err="1"/>
              <a:t>page_consolidation_count</a:t>
            </a:r>
            <a:endParaRPr lang="en-US" sz="800" dirty="0"/>
          </a:p>
          <a:p>
            <a:r>
              <a:rPr lang="en-US" sz="800" dirty="0" err="1"/>
              <a:t>page_consolidation_retry_count</a:t>
            </a:r>
            <a:endParaRPr lang="en-US" sz="800" dirty="0"/>
          </a:p>
          <a:p>
            <a:r>
              <a:rPr lang="en-US" sz="800" dirty="0" err="1"/>
              <a:t>page_io_latch_wait_count</a:t>
            </a:r>
            <a:endParaRPr lang="en-US" sz="800" dirty="0"/>
          </a:p>
          <a:p>
            <a:r>
              <a:rPr lang="en-US" sz="800" dirty="0" err="1"/>
              <a:t>page_io_latch_wait_in_ms</a:t>
            </a:r>
            <a:endParaRPr lang="en-US" sz="800" dirty="0"/>
          </a:p>
          <a:p>
            <a:r>
              <a:rPr lang="en-US" sz="800" dirty="0" err="1"/>
              <a:t>page_latch_wait_count</a:t>
            </a:r>
            <a:endParaRPr lang="en-US" sz="800" dirty="0"/>
          </a:p>
          <a:p>
            <a:r>
              <a:rPr lang="en-US" sz="800" dirty="0" err="1"/>
              <a:t>page_latch_wait_in_ms</a:t>
            </a:r>
            <a:endParaRPr lang="en-US" sz="800" dirty="0"/>
          </a:p>
          <a:p>
            <a:r>
              <a:rPr lang="en-US" sz="800" dirty="0" err="1"/>
              <a:t>page_lock_count</a:t>
            </a:r>
            <a:endParaRPr lang="en-US" sz="800" dirty="0"/>
          </a:p>
          <a:p>
            <a:r>
              <a:rPr lang="en-US" sz="800" dirty="0" err="1"/>
              <a:t>page_lock_wait_count</a:t>
            </a:r>
            <a:endParaRPr lang="en-US" sz="800" dirty="0"/>
          </a:p>
          <a:p>
            <a:r>
              <a:rPr lang="en-US" sz="800" dirty="0" err="1"/>
              <a:t>page_lock_wait_in_ms</a:t>
            </a:r>
            <a:endParaRPr lang="en-US" sz="800" dirty="0"/>
          </a:p>
          <a:p>
            <a:r>
              <a:rPr lang="en-US" sz="800" dirty="0" err="1"/>
              <a:t>page_merge_count</a:t>
            </a:r>
            <a:endParaRPr lang="en-US" sz="800" dirty="0"/>
          </a:p>
          <a:p>
            <a:r>
              <a:rPr lang="en-US" sz="800" dirty="0" err="1"/>
              <a:t>page_merge_retry_count</a:t>
            </a:r>
            <a:endParaRPr lang="en-US" sz="800" dirty="0"/>
          </a:p>
          <a:p>
            <a:r>
              <a:rPr lang="en-US" sz="800" dirty="0" err="1"/>
              <a:t>page_split_count</a:t>
            </a:r>
            <a:endParaRPr lang="en-US" sz="800" dirty="0"/>
          </a:p>
          <a:p>
            <a:r>
              <a:rPr lang="en-US" sz="800" dirty="0" err="1"/>
              <a:t>page_split_retry_count</a:t>
            </a:r>
            <a:endParaRPr lang="en-US" sz="800" dirty="0"/>
          </a:p>
          <a:p>
            <a:r>
              <a:rPr lang="en-US" sz="800" dirty="0" err="1"/>
              <a:t>page_update_count</a:t>
            </a:r>
            <a:endParaRPr lang="en-US" sz="800" dirty="0"/>
          </a:p>
          <a:p>
            <a:r>
              <a:rPr lang="en-US" sz="800" dirty="0" err="1"/>
              <a:t>page_update_retry_count</a:t>
            </a:r>
            <a:endParaRPr lang="en-US" sz="800" dirty="0"/>
          </a:p>
          <a:p>
            <a:r>
              <a:rPr lang="en-US" sz="800" dirty="0" err="1"/>
              <a:t>range_scan_count</a:t>
            </a:r>
            <a:endParaRPr lang="en-US" sz="800" dirty="0"/>
          </a:p>
          <a:p>
            <a:r>
              <a:rPr lang="en-US" sz="800" dirty="0" err="1"/>
              <a:t>reserved_page_count</a:t>
            </a:r>
            <a:endParaRPr lang="en-US" sz="800" dirty="0"/>
          </a:p>
          <a:p>
            <a:r>
              <a:rPr lang="en-US" sz="800" dirty="0" err="1"/>
              <a:t>row_delete_attempts</a:t>
            </a:r>
            <a:endParaRPr lang="en-US" sz="800" dirty="0"/>
          </a:p>
          <a:p>
            <a:r>
              <a:rPr lang="en-US" sz="800" dirty="0" err="1"/>
              <a:t>row_group_lock_count</a:t>
            </a:r>
            <a:endParaRPr lang="en-US" sz="800" dirty="0"/>
          </a:p>
          <a:p>
            <a:r>
              <a:rPr lang="en-US" sz="800" dirty="0" err="1"/>
              <a:t>row_group_lock_wait_count</a:t>
            </a:r>
            <a:endParaRPr lang="en-US" sz="800" dirty="0"/>
          </a:p>
          <a:p>
            <a:r>
              <a:rPr lang="en-US" sz="800" dirty="0" err="1"/>
              <a:t>row_group_lock_wait_in_ms</a:t>
            </a:r>
            <a:endParaRPr lang="en-US" sz="800" dirty="0"/>
          </a:p>
          <a:p>
            <a:r>
              <a:rPr lang="en-US" sz="800" dirty="0" err="1"/>
              <a:t>row_insert_attempts</a:t>
            </a:r>
            <a:endParaRPr lang="en-US" sz="800" dirty="0"/>
          </a:p>
          <a:p>
            <a:r>
              <a:rPr lang="en-US" sz="800" dirty="0" err="1"/>
              <a:t>row_lock_count</a:t>
            </a:r>
            <a:endParaRPr lang="en-US" sz="800" dirty="0"/>
          </a:p>
          <a:p>
            <a:r>
              <a:rPr lang="en-US" sz="800" dirty="0" err="1"/>
              <a:t>row_lock_wait_count</a:t>
            </a:r>
            <a:endParaRPr lang="en-US" sz="800" dirty="0"/>
          </a:p>
          <a:p>
            <a:r>
              <a:rPr lang="en-US" sz="800" dirty="0" err="1"/>
              <a:t>row_lock_wait_in_ms</a:t>
            </a:r>
            <a:endParaRPr lang="en-US" sz="800" dirty="0"/>
          </a:p>
          <a:p>
            <a:r>
              <a:rPr lang="en-US" sz="800" dirty="0" err="1"/>
              <a:t>row_overflow_fetch_in_pages</a:t>
            </a:r>
            <a:endParaRPr lang="en-US" sz="800" dirty="0"/>
          </a:p>
          <a:p>
            <a:r>
              <a:rPr lang="en-US" sz="800" dirty="0" err="1"/>
              <a:t>row_overflow_reserved_page_count</a:t>
            </a:r>
            <a:endParaRPr lang="en-US" sz="800" dirty="0"/>
          </a:p>
          <a:p>
            <a:r>
              <a:rPr lang="en-US" sz="800" dirty="0" err="1"/>
              <a:t>row_update_attempts</a:t>
            </a:r>
            <a:endParaRPr lang="en-US" sz="800" dirty="0"/>
          </a:p>
          <a:p>
            <a:r>
              <a:rPr lang="en-US" sz="800" dirty="0" err="1"/>
              <a:t>singleton_lookup_count</a:t>
            </a:r>
            <a:endParaRPr lang="en-US" sz="800" dirty="0"/>
          </a:p>
          <a:p>
            <a:r>
              <a:rPr lang="en-US" sz="800" dirty="0" err="1"/>
              <a:t>system_lookups</a:t>
            </a:r>
            <a:endParaRPr lang="en-US" sz="800" dirty="0"/>
          </a:p>
          <a:p>
            <a:r>
              <a:rPr lang="en-US" sz="800" dirty="0" err="1"/>
              <a:t>system_scans</a:t>
            </a:r>
            <a:endParaRPr lang="en-US" sz="800" dirty="0"/>
          </a:p>
          <a:p>
            <a:r>
              <a:rPr lang="en-US" sz="800" dirty="0" err="1"/>
              <a:t>system_seeks</a:t>
            </a:r>
            <a:endParaRPr lang="en-US" sz="800" dirty="0"/>
          </a:p>
          <a:p>
            <a:r>
              <a:rPr lang="en-US" sz="800" dirty="0" err="1"/>
              <a:t>total_wait_time_in_ms</a:t>
            </a:r>
            <a:endParaRPr lang="en-US" sz="800" dirty="0"/>
          </a:p>
          <a:p>
            <a:r>
              <a:rPr lang="en-US" sz="800" dirty="0" err="1"/>
              <a:t>tree_page_io_latch_wait_count</a:t>
            </a:r>
            <a:endParaRPr lang="en-US" sz="800" dirty="0"/>
          </a:p>
          <a:p>
            <a:r>
              <a:rPr lang="en-US" sz="800" dirty="0" err="1"/>
              <a:t>tree_page_io_latch_wait_in_ms</a:t>
            </a:r>
            <a:endParaRPr lang="en-US" sz="800" dirty="0"/>
          </a:p>
          <a:p>
            <a:r>
              <a:rPr lang="en-US" sz="800" dirty="0" err="1"/>
              <a:t>tree_page_latch_wait_count</a:t>
            </a:r>
            <a:endParaRPr lang="en-US" sz="800" dirty="0"/>
          </a:p>
          <a:p>
            <a:r>
              <a:rPr lang="en-US" sz="800" dirty="0" err="1"/>
              <a:t>tree_page_latch_wait_in_ms</a:t>
            </a:r>
            <a:endParaRPr lang="en-US" sz="800" dirty="0"/>
          </a:p>
          <a:p>
            <a:r>
              <a:rPr lang="en-US" sz="800" dirty="0" err="1"/>
              <a:t>unique_constraint_violations</a:t>
            </a:r>
            <a:endParaRPr lang="en-US" sz="800" dirty="0"/>
          </a:p>
          <a:p>
            <a:r>
              <a:rPr lang="en-US" sz="800" dirty="0" err="1"/>
              <a:t>user_lookups</a:t>
            </a:r>
            <a:endParaRPr lang="en-US" sz="800" dirty="0"/>
          </a:p>
          <a:p>
            <a:r>
              <a:rPr lang="en-US" sz="800" dirty="0" err="1"/>
              <a:t>user_scans</a:t>
            </a:r>
            <a:endParaRPr lang="en-US" sz="800" dirty="0"/>
          </a:p>
          <a:p>
            <a:r>
              <a:rPr lang="en-US" sz="800" dirty="0" err="1"/>
              <a:t>user_seeks</a:t>
            </a:r>
            <a:endParaRPr lang="en-US" sz="800" dirty="0"/>
          </a:p>
          <a:p>
            <a:r>
              <a:rPr lang="en-US" sz="800" dirty="0" err="1"/>
              <a:t>waits_for_io_count</a:t>
            </a:r>
            <a:endParaRPr lang="en-US" sz="800" dirty="0"/>
          </a:p>
          <a:p>
            <a:r>
              <a:rPr lang="en-US" sz="800" dirty="0" err="1"/>
              <a:t>waits_for_new_log_count</a:t>
            </a:r>
            <a:endParaRPr lang="en-US" sz="800" dirty="0"/>
          </a:p>
          <a:p>
            <a:r>
              <a:rPr lang="en-US" sz="800" dirty="0" err="1"/>
              <a:t>write_conflicts</a:t>
            </a:r>
            <a:endParaRPr lang="en-US" sz="800" dirty="0"/>
          </a:p>
          <a:p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74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*06:00*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44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CC1F1-F9B5-E924-51C4-A498BEF5B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751FE-753D-012B-98E3-A54604B78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33DD6D-2C80-CDC7-8A3E-927C723BE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*08:45*</a:t>
            </a:r>
          </a:p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ACID - atomicity, consistency, isolation, durability</a:t>
            </a:r>
            <a:endParaRPr lang="en-US" u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C717-C654-1AC3-1BCB-A0CF5F20B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38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*09:15*</a:t>
            </a:r>
          </a:p>
          <a:p>
            <a:pPr lvl="0"/>
            <a:r>
              <a:rPr lang="en-US" dirty="0" err="1"/>
              <a:t>column_value_push_off_row</a:t>
            </a:r>
            <a:r>
              <a:rPr lang="en-US" dirty="0"/>
              <a:t> = to LOB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16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*09:45*</a:t>
            </a:r>
          </a:p>
          <a:p>
            <a:pPr lvl="0"/>
            <a:r>
              <a:rPr lang="en-US" dirty="0" err="1"/>
              <a:t>column_value_pull_in_row</a:t>
            </a:r>
            <a:r>
              <a:rPr lang="en-US" dirty="0"/>
              <a:t> = from LOB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87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*10:15*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42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*10:45*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6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*00:15*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30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7B42B-93A5-C8AF-4E80-83D583618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6A165-A873-8A69-9BB7-F15AA733BA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73558-C5DF-E024-9B34-9E14BF177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*11:30*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82D53-A09C-0178-8F71-612C9E17C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57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F621E-A2B2-BC7C-C045-412C185C6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998FBF-EBB3-B88A-9D0F-26D2933174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FCB946-63E9-16EB-4120-460B2C68F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*12:00*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25EDC-26A0-957A-E1F0-FB0B87B516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66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*12:30*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75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*13:00*</a:t>
            </a:r>
          </a:p>
          <a:p>
            <a:r>
              <a:rPr lang="en-US" dirty="0"/>
              <a:t>“Better” indexes get ”</a:t>
            </a:r>
            <a:r>
              <a:rPr lang="en-US" dirty="0" err="1"/>
              <a:t>Seeked</a:t>
            </a:r>
            <a:r>
              <a:rPr lang="en-US" dirty="0"/>
              <a:t>” - still may involve scan from that point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TOP (###) - if index keys match ORDER BY columns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7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F7E8F-9360-225C-2E7B-3FB9625A4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7BB998-CBEF-EB5B-72AA-1FBFC3263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80793-FF70-E69C-BF89-F0EA7CE30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*13:30*</a:t>
            </a:r>
          </a:p>
          <a:p>
            <a:r>
              <a:rPr lang="en-US" dirty="0"/>
              <a:t>“Better” indexes get ”</a:t>
            </a:r>
            <a:r>
              <a:rPr lang="en-US" dirty="0" err="1"/>
              <a:t>Seeked</a:t>
            </a:r>
            <a:r>
              <a:rPr lang="en-US" dirty="0"/>
              <a:t>” - still may involve scan from that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D0156-A093-4D24-2741-E19300B0C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68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*14:00*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corrected by creating clustered index -or- table rebuild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50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*22:00*</a:t>
            </a:r>
          </a:p>
          <a:p>
            <a:pPr lvl="0"/>
            <a:r>
              <a:rPr lang="en-US" dirty="0"/>
              <a:t>Special data allocations: LOB_DATA &amp; ROW_OVERFLOW_DATA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06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*20:30*</a:t>
            </a:r>
          </a:p>
          <a:p>
            <a:r>
              <a:rPr lang="en-US" dirty="0"/>
              <a:t>Parameterized in </a:t>
            </a:r>
            <a:r>
              <a:rPr lang="en-US" dirty="0" err="1"/>
              <a:t>SQLXL_Index</a:t>
            </a:r>
            <a:endParaRPr lang="en-US" dirty="0"/>
          </a:p>
          <a:p>
            <a:r>
              <a:rPr lang="en-US" dirty="0"/>
              <a:t>19 different values</a:t>
            </a:r>
          </a:p>
          <a:p>
            <a:r>
              <a:rPr lang="en-US" dirty="0"/>
              <a:t>Reflect your server’s operational metrics</a:t>
            </a:r>
          </a:p>
          <a:p>
            <a:r>
              <a:rPr lang="en-US" dirty="0"/>
              <a:t>Aggregated to Table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12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*21:15*</a:t>
            </a:r>
          </a:p>
          <a:p>
            <a:r>
              <a:rPr lang="en-US" dirty="0"/>
              <a:t>Why by table - it’s where the data lives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534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*22:00*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47BC82-7491-44CA-BB04-F33035E9C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4251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80F2A-4732-5413-2CA7-659C42F17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E5AC79-C44C-B110-72F4-100520CFD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2359C4-CA84-B1DD-192A-50B1C11598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*14:30*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*06:00*</a:t>
            </a:r>
          </a:p>
          <a:p>
            <a:r>
              <a:rPr lang="en-US" dirty="0"/>
              <a:t>Hundreds of columns</a:t>
            </a:r>
          </a:p>
          <a:p>
            <a:r>
              <a:rPr lang="en-US" dirty="0"/>
              <a:t>Dropdown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Hurts - color coded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*SORTS*</a:t>
            </a:r>
          </a:p>
          <a:p>
            <a:r>
              <a:rPr lang="en-US" dirty="0"/>
              <a:t>Table Name</a:t>
            </a:r>
          </a:p>
          <a:p>
            <a:r>
              <a:rPr lang="en-US" dirty="0"/>
              <a:t>Object Types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 PCT - color coded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A7036-1EF7-9404-1E8B-1D5726BA7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178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CB8AE-C3C0-4B1A-F415-DD3C2BFEE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C4D6A-5BF3-0F9E-0FFB-DB5CADA9F6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F68AD7-F30D-B4AE-E258-59448530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*29:15*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What are the 8 things you can do the indexes on a table?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69DFB-8AB0-8C9D-01E4-2A5F4B1AB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075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*29:30*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495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*29:45*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43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F1AA8-230B-AD03-EFDF-D05176DD1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52E387-666B-FDE1-683E-4AEBE74419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907D0B-CF63-AC30-1BBE-1BA25BC30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*30:15*</a:t>
            </a:r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C0142-4F10-01BB-7297-CD7CA10670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679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44CF0-6992-6E7E-4DB2-B92B8689D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77B4CB-A0F7-CD5A-2D9A-4CFCB69BD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7FC17-8B6F-5C29-5DDE-9A066ACE5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*30:45*</a:t>
            </a:r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18BA4-9104-6289-C3EC-268E11E8B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579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5CB8A-2EDF-1C6D-991E-2B73DCB31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5B834-0669-D965-C784-30668A20A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C65BA-49CB-A9CB-AA98-6EBE5C8E0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*31:15*</a:t>
            </a:r>
          </a:p>
          <a:p>
            <a:r>
              <a:rPr lang="en-US" b="0" dirty="0"/>
              <a:t>Especially once weighted by share of 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A0710-09E2-E507-4942-DCEB35DAFF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019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86E8E-45C7-F643-2B33-4752B595B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A83C5A-E40A-8CF5-AB78-D0701F291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C9889-47A8-7F9F-6CD5-75BB7BB1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*31:45*</a:t>
            </a:r>
          </a:p>
          <a:p>
            <a:r>
              <a:rPr lang="en-US" b="0" dirty="0"/>
              <a:t>Same keys different sequence (“overlap”)</a:t>
            </a:r>
          </a:p>
          <a:p>
            <a:r>
              <a:rPr lang="en-US" b="0" dirty="0"/>
              <a:t>Keys “contained” in another bigger 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2DAF6-815D-4D4E-4EE5-04588383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634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D706-E574-6712-515E-3336809DE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5BF03-237A-C248-6448-369482024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CF20D7-DD1E-7440-9033-8E091389D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*32:15*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6E6EF-44DC-91EA-8647-BFA2287B19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666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93008-2E83-AE2D-21D0-A2303C95D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48558-9804-1A56-2EAB-033E9B820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3D2103-F235-9CC3-7602-DB14A5C71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*32:45*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D7DF0-BCD5-E07E-044F-7CE97AB68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94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*00:30*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429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9E359-8F58-D4E8-9FA4-7E734243F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A1148-B3AB-0BD0-B5DB-69F1FFBC6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ABEC3F-436E-594C-208B-B46804B15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*33:15*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411EB-3426-C569-EF4B-9FEC5E803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437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*33:45*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Fixes applied &amp; server restarted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61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*34:45* YMMV</a:t>
            </a:r>
          </a:p>
          <a:p>
            <a:r>
              <a:rPr lang="en-US" b="0" dirty="0"/>
              <a:t>Why not 80% - exposed next level of waits &amp; hurts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613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*38:00*</a:t>
            </a:r>
          </a:p>
          <a:p>
            <a:r>
              <a:rPr lang="en-US" b="1" dirty="0"/>
              <a:t>*04:15*</a:t>
            </a:r>
          </a:p>
          <a:p>
            <a:r>
              <a:rPr lang="en-US" dirty="0"/>
              <a:t>Squeeze! Into smallest possible space</a:t>
            </a:r>
          </a:p>
          <a:p>
            <a:r>
              <a:rPr lang="en-US" dirty="0"/>
              <a:t>Avoid scrolling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80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*37:00*</a:t>
            </a:r>
          </a:p>
          <a:p>
            <a:r>
              <a:rPr lang="en-US" dirty="0"/>
              <a:t>Non-Default - Cost threshold for Parallelism</a:t>
            </a:r>
          </a:p>
          <a:p>
            <a:r>
              <a:rPr lang="en-US" dirty="0"/>
              <a:t>History and Internal Tables given a pass (mostly)</a:t>
            </a:r>
          </a:p>
          <a:p>
            <a:endParaRPr lang="en-US" dirty="0"/>
          </a:p>
          <a:p>
            <a:r>
              <a:rPr lang="en-US" dirty="0"/>
              <a:t>Version Aware - don’t ding SQL 2012 for new feature in SQL 2022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Link to </a:t>
            </a:r>
            <a:r>
              <a:rPr lang="en-US" dirty="0" err="1"/>
              <a:t>BlitzIndex</a:t>
            </a:r>
            <a:r>
              <a:rPr lang="en-US" dirty="0"/>
              <a:t> when same item found (58 items)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855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*42:15*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954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*36:00*</a:t>
            </a:r>
          </a:p>
          <a:p>
            <a:r>
              <a:rPr lang="en-US" dirty="0"/>
              <a:t>How did we come up with prescriptions? We diagnosed the symptoms.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655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*36:45*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1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D77B2-58AA-7EB5-E17E-75327F571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74721-1706-7D68-521B-F0ECD7950B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789895-B505-7B43-E3E1-19DF89AF3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*36:00*</a:t>
            </a:r>
          </a:p>
          <a:p>
            <a:r>
              <a:rPr lang="en-US" dirty="0"/>
              <a:t>How did we come up with prescriptions? We diagnosed the symptoms.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9FD23-EB99-31E0-CD12-A2844DEEA3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705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*47:30*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10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*01:30*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343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*50:30*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068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*53:45*</a:t>
            </a:r>
          </a:p>
          <a:p>
            <a:r>
              <a:rPr lang="en-US" dirty="0"/>
              <a:t>Shout out to these and others whose community contributions went into this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94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*51:30*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628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*54:00*</a:t>
            </a:r>
          </a:p>
          <a:p>
            <a:r>
              <a:rPr lang="en-US" b="1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188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*58:50*</a:t>
            </a:r>
          </a:p>
          <a:p>
            <a:r>
              <a:rPr lang="en-US" dirty="0"/>
              <a:t>Session Evaluations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00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59:00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961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50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10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*02:20*</a:t>
            </a:r>
          </a:p>
          <a:p>
            <a:pPr marL="0" lvl="0" indent="0" algn="l">
              <a:buFontTx/>
              <a:buNone/>
            </a:pPr>
            <a:r>
              <a:rPr lang="en-US" dirty="0"/>
              <a:t>Restarted server</a:t>
            </a:r>
          </a:p>
          <a:p>
            <a:pPr marL="0" lvl="0" indent="0" algn="l">
              <a:buFontTx/>
              <a:buNone/>
            </a:pPr>
            <a:r>
              <a:rPr lang="en-US" dirty="0"/>
              <a:t>3 days to recover - untangle members, events, and payments</a:t>
            </a:r>
          </a:p>
          <a:p>
            <a:pPr marL="0" lvl="0" indent="0" algn="l">
              <a:buFontTx/>
              <a:buNone/>
            </a:pPr>
            <a:r>
              <a:rPr lang="en-US" dirty="0"/>
              <a:t>Lost several big customers</a:t>
            </a:r>
          </a:p>
          <a:p>
            <a:pPr marL="0" lvl="0" indent="0" algn="l">
              <a:buFontTx/>
              <a:buNone/>
            </a:pPr>
            <a:r>
              <a:rPr lang="en-US" dirty="0"/>
              <a:t>Begin by asking focusing Questions</a:t>
            </a:r>
          </a:p>
          <a:p>
            <a:pPr marL="0" lvl="0" indent="0" algn="l">
              <a:buFontTx/>
              <a:buNone/>
            </a:pPr>
            <a:endParaRPr lang="en-US" dirty="0"/>
          </a:p>
          <a:p>
            <a:r>
              <a:rPr lang="en-US" dirty="0"/>
              <a:t>AWS via “Lift &amp; Shift” from on-premise</a:t>
            </a:r>
          </a:p>
          <a:p>
            <a:r>
              <a:rPr lang="en-US" dirty="0"/>
              <a:t>SQL 2016 Enterprise</a:t>
            </a:r>
          </a:p>
          <a:p>
            <a:r>
              <a:rPr lang="en-US" dirty="0"/>
              <a:t>32 cores / 240GB RAM</a:t>
            </a:r>
            <a:br>
              <a:rPr lang="en-US" dirty="0"/>
            </a:br>
            <a:r>
              <a:rPr lang="en-US" dirty="0"/>
              <a:t>2TB data</a:t>
            </a:r>
          </a:p>
          <a:p>
            <a:r>
              <a:rPr lang="en-US" dirty="0"/>
              <a:t>No SQL monitoring tools</a:t>
            </a:r>
          </a:p>
          <a:p>
            <a:pPr marL="0" lvl="0" indent="0" algn="l">
              <a:buFontTx/>
              <a:buNone/>
            </a:pPr>
            <a:endParaRPr lang="en-US" dirty="0"/>
          </a:p>
          <a:p>
            <a:pPr marL="0" lvl="0" indent="0" algn="l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78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Hardware - money	C</a:t>
            </a:r>
            <a:r>
              <a:rPr lang="en-US" dirty="0">
                <a:solidFill>
                  <a:srgbClr val="00B050"/>
                </a:solidFill>
              </a:rPr>
              <a:t>hanges work on existing hardware. Just takes longer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Refactor - Staff committed	</a:t>
            </a:r>
            <a:r>
              <a:rPr lang="en-US" dirty="0">
                <a:solidFill>
                  <a:srgbClr val="00B050"/>
                </a:solidFill>
              </a:rPr>
              <a:t>Application refactoring will take much longer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Database - IDX tuned 	</a:t>
            </a:r>
            <a:r>
              <a:rPr lang="en-US" dirty="0">
                <a:solidFill>
                  <a:srgbClr val="00B050"/>
                </a:solidFill>
              </a:rPr>
              <a:t>The universal condition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Activity peaks		C</a:t>
            </a:r>
            <a:r>
              <a:rPr lang="en-US" dirty="0">
                <a:solidFill>
                  <a:srgbClr val="00B050"/>
                </a:solidFill>
              </a:rPr>
              <a:t>hanges be done individually, start with highest priority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CPU grows exponentially	</a:t>
            </a:r>
            <a:r>
              <a:rPr lang="en-US" dirty="0">
                <a:solidFill>
                  <a:srgbClr val="00B050"/>
                </a:solidFill>
              </a:rPr>
              <a:t>Queries getting in each others way</a:t>
            </a:r>
          </a:p>
          <a:p>
            <a:r>
              <a:rPr lang="en-US" dirty="0"/>
              <a:t>“Poison” wait types 	</a:t>
            </a:r>
            <a:r>
              <a:rPr lang="en-US" dirty="0">
                <a:solidFill>
                  <a:srgbClr val="00B050"/>
                </a:solidFill>
              </a:rPr>
              <a:t>Less memory &amp; CPU available for next query</a:t>
            </a:r>
          </a:p>
          <a:p>
            <a:r>
              <a:rPr lang="en-US" dirty="0"/>
              <a:t>SOS_SCHEDULER_YIELD	</a:t>
            </a:r>
            <a:r>
              <a:rPr lang="en-US" dirty="0">
                <a:solidFill>
                  <a:srgbClr val="00B050"/>
                </a:solidFill>
              </a:rPr>
              <a:t>SQL shuffling work between CPUs &amp; task queues</a:t>
            </a:r>
            <a:endParaRPr lang="en-US" dirty="0"/>
          </a:p>
          <a:p>
            <a:r>
              <a:rPr lang="en-US" dirty="0"/>
              <a:t>Lock &amp; Latch waits	</a:t>
            </a:r>
            <a:r>
              <a:rPr lang="en-US" dirty="0">
                <a:solidFill>
                  <a:srgbClr val="00B050"/>
                </a:solidFill>
              </a:rPr>
              <a:t>Too many/too few indexes &amp; waiting on lock escalations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SQL maintenance	</a:t>
            </a:r>
            <a:r>
              <a:rPr lang="en-US" dirty="0">
                <a:solidFill>
                  <a:srgbClr val="00B050"/>
                </a:solidFill>
              </a:rPr>
              <a:t>Enterprise - changes can be made online - no outage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MIX / DTA 		</a:t>
            </a:r>
            <a:r>
              <a:rPr lang="en-US" dirty="0">
                <a:solidFill>
                  <a:srgbClr val="00B050"/>
                </a:solidFill>
              </a:rPr>
              <a:t>Lots of redundancy</a:t>
            </a:r>
          </a:p>
          <a:p>
            <a:pPr lvl="0"/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14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/>
              <a:t>*06:15*</a:t>
            </a:r>
            <a:endParaRPr lang="en-US" sz="4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16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82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DD32-233C-EFB9-680A-88BFD1CD2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000"/>
            <a:ext cx="9144000" cy="403859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7870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410960"/>
          </a:xfrm>
          <a:prstGeom prst="rect">
            <a:avLst/>
          </a:prstGeom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811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ft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u="sng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4AF546-94A0-5C49-94F7-3084E7D99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DEFE69B-06A2-B185-0FAF-2C76DC2844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" y="447039"/>
            <a:ext cx="2474978" cy="6410959"/>
          </a:xfrm>
          <a:prstGeom prst="rect">
            <a:avLst/>
          </a:prstGeom>
          <a:solidFill>
            <a:srgbClr val="3333CC"/>
          </a:solidFill>
        </p:spPr>
        <p:txBody>
          <a:bodyPr tIns="91440" bIns="91440" anchor="t" anchorCtr="0"/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44430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7ED62-6306-E7AD-EA06-3587A262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7512D-D8B7-1883-D9F6-6E8B0BF64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14484E-451D-3BDC-234A-4400F0E76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E78DF7-0F7D-4F96-7B87-86C568A568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0CF9AA-C704-CFE9-F248-7C29BDBBC0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801861-0ADC-786B-F8D6-68F1DB188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B1D-5343-4916-A563-E57E2C2B5CDA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464AD5-B934-95C7-BEF1-968232543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3AB34D-CDDD-8A56-54ED-B4B9ADE7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E5344-7CA3-4A49-ACB0-4E3B6DCE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28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8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43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0" r:id="rId3"/>
    <p:sldLayoutId id="2147483663" r:id="rId4"/>
    <p:sldLayoutId id="2147483664" r:id="rId5"/>
  </p:sldLayoutIdLst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ill@Sanscrainte.com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image" Target="../media/image1.png"/><Relationship Id="rId4" Type="http://schemas.openxmlformats.org/officeDocument/2006/relationships/hyperlink" Target="https://github.com/SQLXL/SQLX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tune-nonclustered-missing-index-suggestions?view=sql-server-ver1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tune-nonclustered-missing-index-suggestions?view=sql-server-ver16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passdatacommunitysummit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linkedin.com/in/billsanscraint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hyperlink" Target="mailto:Bill@Sanscrainte.com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sql-server-index-design-guide?view=sql-server-ver1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ssqltips.com/sqlservertip/3402/over-40-queries-to-find-sql-server-tables-with-or-without-a-certain-property/" TargetMode="External"/><Relationship Id="rId3" Type="http://schemas.openxmlformats.org/officeDocument/2006/relationships/hyperlink" Target="linkedin.com/in/billsanscrainte" TargetMode="External"/><Relationship Id="rId7" Type="http://schemas.openxmlformats.org/officeDocument/2006/relationships/hyperlink" Target="https://glennsqlperformance.com/resources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BrentOzarULTD/SQL-Server-First-Responder-Kit/blob/dev/sp_BlitzIndex.sql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github.com/SQLXL/SQLXL" TargetMode="External"/><Relationship Id="rId10" Type="http://schemas.openxmlformats.org/officeDocument/2006/relationships/hyperlink" Target="https://github.com/BrentOzarULTD/SQL-Server-First-Responder-Kit/blob/dev/Documentation/sp_BlitzIndex_Checks_by_Priority.md" TargetMode="External"/><Relationship Id="rId4" Type="http://schemas.openxmlformats.org/officeDocument/2006/relationships/hyperlink" Target="mailto:Bill@Sanscrainte.com" TargetMode="External"/><Relationship Id="rId9" Type="http://schemas.openxmlformats.org/officeDocument/2006/relationships/hyperlink" Target="https://link.springer.com/book/10.1007/978-1-4842-9215-0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4B0-015B-EF45-3509-4EED5F6AF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53096"/>
            <a:ext cx="7412736" cy="18826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8800" b="1" dirty="0"/>
              <a:t>Go Faster Sooner!</a:t>
            </a:r>
            <a:br>
              <a:rPr lang="en-US" sz="8800" b="1" dirty="0"/>
            </a:br>
            <a:r>
              <a:rPr lang="en-US" sz="24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Discover SQL Server index prescriptions for the biggest performance improvements</a:t>
            </a:r>
            <a:endParaRPr lang="en-US" sz="7200" b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4409B9-1F33-E313-FBE7-9D56DAA2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148" y="4600251"/>
            <a:ext cx="7412736" cy="483120"/>
          </a:xfrm>
        </p:spPr>
        <p:txBody>
          <a:bodyPr>
            <a:noAutofit/>
          </a:bodyPr>
          <a:lstStyle/>
          <a:p>
            <a:r>
              <a:rPr lang="en-US" sz="3200" b="1" dirty="0"/>
              <a:t>Bill </a:t>
            </a:r>
            <a:r>
              <a:rPr lang="en-US" sz="3200" b="1" dirty="0" err="1"/>
              <a:t>Sanscrainte</a:t>
            </a:r>
            <a:r>
              <a:rPr lang="en-US" sz="3200" b="1" dirty="0"/>
              <a:t> </a:t>
            </a:r>
            <a:r>
              <a:rPr lang="en-US" sz="3200" b="1" dirty="0">
                <a:hlinkClick r:id="rId3"/>
              </a:rPr>
              <a:t>Bill@Sanscrainte.com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71B76-80A9-CF98-68AF-1F8F7A53F425}"/>
              </a:ext>
            </a:extLst>
          </p:cNvPr>
          <p:cNvSpPr txBox="1"/>
          <p:nvPr/>
        </p:nvSpPr>
        <p:spPr>
          <a:xfrm>
            <a:off x="74132" y="5436940"/>
            <a:ext cx="121186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Get this presentation, Excel spreadsheet, &amp; T-SQL code at </a:t>
            </a:r>
          </a:p>
          <a:p>
            <a:pPr marL="0" indent="0" algn="ctr">
              <a:buNone/>
            </a:pPr>
            <a:r>
              <a:rPr lang="en-US" sz="6600" dirty="0">
                <a:hlinkClick r:id="rId4"/>
              </a:rPr>
              <a:t>https://github.com/SQLXL/SQLXL</a:t>
            </a:r>
            <a:endParaRPr lang="en-US" sz="6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88CC1B-22D6-5202-A9DA-93B3B43C6A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11" t="3837"/>
          <a:stretch/>
        </p:blipFill>
        <p:spPr>
          <a:xfrm>
            <a:off x="8400288" y="2628943"/>
            <a:ext cx="3182112" cy="309309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AD74B6-1EF6-D4C2-E901-FFABB6188731}"/>
              </a:ext>
            </a:extLst>
          </p:cNvPr>
          <p:cNvCxnSpPr/>
          <p:nvPr/>
        </p:nvCxnSpPr>
        <p:spPr>
          <a:xfrm>
            <a:off x="0" y="2404872"/>
            <a:ext cx="1219514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4F1B00-1342-18BB-6673-07CC2B8EDD3A}"/>
              </a:ext>
            </a:extLst>
          </p:cNvPr>
          <p:cNvSpPr txBox="1"/>
          <p:nvPr/>
        </p:nvSpPr>
        <p:spPr>
          <a:xfrm>
            <a:off x="2780608" y="3497872"/>
            <a:ext cx="6458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2D9F3-8C7E-C344-9AAB-2E9E375AF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936" y="58565"/>
            <a:ext cx="4023079" cy="2272195"/>
          </a:xfrm>
          <a:prstGeom prst="rect">
            <a:avLst/>
          </a:prstGeom>
        </p:spPr>
      </p:pic>
      <p:pic>
        <p:nvPicPr>
          <p:cNvPr id="4" name="Picture 3" descr="A colorful lines on a black background&#10;&#10;Description automatically generated">
            <a:extLst>
              <a:ext uri="{FF2B5EF4-FFF2-40B4-BE49-F238E27FC236}">
                <a16:creationId xmlns:a16="http://schemas.microsoft.com/office/drawing/2014/main" id="{458A64EF-2541-5BF5-046C-97BEA369D9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800" y="212473"/>
            <a:ext cx="3635955" cy="21020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2E5A2C-1DAA-FD5C-31C0-E15D99D6903D}"/>
              </a:ext>
            </a:extLst>
          </p:cNvPr>
          <p:cNvSpPr txBox="1"/>
          <p:nvPr/>
        </p:nvSpPr>
        <p:spPr>
          <a:xfrm>
            <a:off x="8571474" y="909548"/>
            <a:ext cx="234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SQLSaturday</a:t>
            </a:r>
            <a:r>
              <a:rPr lang="en-US" sz="2000" b="1" dirty="0"/>
              <a:t> #1098</a:t>
            </a:r>
          </a:p>
          <a:p>
            <a:pPr algn="ctr"/>
            <a:r>
              <a:rPr lang="en-US" sz="2000" b="1" dirty="0"/>
              <a:t>December 7</a:t>
            </a:r>
            <a:r>
              <a:rPr lang="en-US" sz="2000" b="1" baseline="30000" dirty="0"/>
              <a:t>th</a:t>
            </a:r>
            <a:r>
              <a:rPr lang="en-US" sz="2000" b="1" dirty="0"/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26147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97878-9F3F-498D-3E8F-7AF146C5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Prioritizing Index Tuning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D7E5D2-CB90-EB32-143A-B73433062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Pareto Principle (or the “80/20 Rule”)</a:t>
            </a:r>
          </a:p>
          <a:p>
            <a:pPr lvl="1"/>
            <a:r>
              <a:rPr lang="en-US" sz="3600" b="1" dirty="0">
                <a:solidFill>
                  <a:srgbClr val="1B9D43"/>
                </a:solidFill>
              </a:rPr>
              <a:t>80%</a:t>
            </a:r>
            <a:r>
              <a:rPr lang="en-US" dirty="0"/>
              <a:t> of results from </a:t>
            </a:r>
            <a:r>
              <a:rPr lang="en-US" sz="3600" b="1" dirty="0">
                <a:solidFill>
                  <a:srgbClr val="C00000"/>
                </a:solidFill>
              </a:rPr>
              <a:t>20%</a:t>
            </a:r>
            <a:r>
              <a:rPr lang="en-US" dirty="0"/>
              <a:t> of effort</a:t>
            </a:r>
          </a:p>
          <a:p>
            <a:r>
              <a:rPr lang="en-US" dirty="0"/>
              <a:t>How do we apply Pareto’s Principle</a:t>
            </a:r>
            <a:br>
              <a:rPr lang="en-US" dirty="0"/>
            </a:br>
            <a:r>
              <a:rPr lang="en-US" dirty="0"/>
              <a:t>to indexes?</a:t>
            </a:r>
          </a:p>
          <a:p>
            <a:pPr lvl="1"/>
            <a:r>
              <a:rPr lang="en-US" dirty="0"/>
              <a:t>SQL Server tracks performance</a:t>
            </a:r>
            <a:br>
              <a:rPr lang="en-US" dirty="0"/>
            </a:br>
            <a:r>
              <a:rPr lang="en-US" dirty="0"/>
              <a:t>“hurts” by index</a:t>
            </a:r>
          </a:p>
          <a:p>
            <a:pPr lvl="1"/>
            <a:r>
              <a:rPr lang="en-US" dirty="0"/>
              <a:t>Add up “hurts” by table</a:t>
            </a:r>
          </a:p>
          <a:p>
            <a:pPr lvl="1"/>
            <a:r>
              <a:rPr lang="en-US" dirty="0"/>
              <a:t>Fix biggest “hurting” table first</a:t>
            </a:r>
          </a:p>
        </p:txBody>
      </p:sp>
      <p:pic>
        <p:nvPicPr>
          <p:cNvPr id="5122" name="Picture 2" descr="Pareto_Principle">
            <a:extLst>
              <a:ext uri="{FF2B5EF4-FFF2-40B4-BE49-F238E27FC236}">
                <a16:creationId xmlns:a16="http://schemas.microsoft.com/office/drawing/2014/main" id="{92009547-0C56-F646-B10A-E992164C0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621279"/>
            <a:ext cx="6095999" cy="522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42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DD613C-44F2-7C74-82E8-2E8490248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56276"/>
            <a:ext cx="5829301" cy="6081684"/>
          </a:xfrm>
        </p:spPr>
        <p:txBody>
          <a:bodyPr/>
          <a:lstStyle/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endParaRPr lang="en-US" sz="4400" b="1" dirty="0"/>
          </a:p>
          <a:p>
            <a:pPr marL="0" indent="0" algn="ctr">
              <a:buNone/>
            </a:pPr>
            <a:r>
              <a:rPr lang="en-US" sz="4400" b="1" dirty="0">
                <a:solidFill>
                  <a:srgbClr val="FF0000"/>
                </a:solidFill>
              </a:rPr>
              <a:t>82</a:t>
            </a:r>
            <a:r>
              <a:rPr lang="en-US" sz="4400" dirty="0"/>
              <a:t>% of hurt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1B9D43"/>
                </a:solidFill>
              </a:rPr>
              <a:t>     4</a:t>
            </a:r>
            <a:r>
              <a:rPr lang="en-US" sz="4400" dirty="0"/>
              <a:t>% of tables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34C07-A203-1629-E434-31688FE12B7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Index Tuning Priorities</a:t>
            </a:r>
          </a:p>
        </p:txBody>
      </p:sp>
      <p:pic>
        <p:nvPicPr>
          <p:cNvPr id="3076" name="Picture 4" descr="elderly woman looking surprised - awestruck adult stock pictures, royalty-free photos &amp; images">
            <a:extLst>
              <a:ext uri="{FF2B5EF4-FFF2-40B4-BE49-F238E27FC236}">
                <a16:creationId xmlns:a16="http://schemas.microsoft.com/office/drawing/2014/main" id="{4B20731A-A011-0D31-36AA-450E293D0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664" y="1124712"/>
            <a:ext cx="582930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31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F002A-662E-A2DE-07E9-369B0C195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8A6758-E46B-8254-25FA-3C410C93E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Priorities!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BC4217-B309-1B05-F6DB-63EAF037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Hurt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99755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206B86-76AF-979C-2ED1-3AAD9969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Hurt Metrics - Grouping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42BC3F-7F2F-A16A-D72C-B4A138750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639224"/>
              </p:ext>
            </p:extLst>
          </p:nvPr>
        </p:nvGraphicFramePr>
        <p:xfrm>
          <a:off x="0" y="447040"/>
          <a:ext cx="12192000" cy="643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0512">
                  <a:extLst>
                    <a:ext uri="{9D8B030D-6E8A-4147-A177-3AD203B41FA5}">
                      <a16:colId xmlns:a16="http://schemas.microsoft.com/office/drawing/2014/main" val="1807277499"/>
                    </a:ext>
                  </a:extLst>
                </a:gridCol>
                <a:gridCol w="6571488">
                  <a:extLst>
                    <a:ext uri="{9D8B030D-6E8A-4147-A177-3AD203B41FA5}">
                      <a16:colId xmlns:a16="http://schemas.microsoft.com/office/drawing/2014/main" val="4294749706"/>
                    </a:ext>
                  </a:extLst>
                </a:gridCol>
              </a:tblGrid>
              <a:tr h="53182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Waits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Locks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Splits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Merges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Missing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Writes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Buffer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Read/write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Scans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Lookups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Fetches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LOB</a:t>
                      </a:r>
                    </a:p>
                  </a:txBody>
                  <a:tcPr marT="9144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850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76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6B734C-3B8D-8D90-A27E-C346D9408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Hurt Metrics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380CB9-0CF5-7059-586F-5CD0909E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Requested index action waited</a:t>
            </a:r>
            <a:br>
              <a:rPr lang="en-US" dirty="0"/>
            </a:br>
            <a:r>
              <a:rPr lang="en-US" dirty="0"/>
              <a:t>for another SQL activity to complete</a:t>
            </a:r>
          </a:p>
          <a:p>
            <a:pPr>
              <a:tabLst>
                <a:tab pos="1719263" algn="l"/>
              </a:tabLst>
            </a:pPr>
            <a:r>
              <a:rPr lang="en-US" dirty="0"/>
              <a:t>Measure:	count</a:t>
            </a:r>
            <a:br>
              <a:rPr lang="en-US" dirty="0"/>
            </a:br>
            <a:r>
              <a:rPr lang="en-US" dirty="0"/>
              <a:t>	sum of wait time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984DC5-009E-7C82-2205-1A177DE6D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39"/>
            <a:ext cx="2474978" cy="6410959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9A318-8DC9-6628-4A61-7C0DE9AB4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288" y="894079"/>
            <a:ext cx="3659892" cy="5516881"/>
          </a:xfrm>
          <a:prstGeom prst="rect">
            <a:avLst/>
          </a:prstGeom>
          <a:effectLst>
            <a:glow rad="101600">
              <a:schemeClr val="accent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949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208F5-E610-5554-5619-3B079503F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3204E9-4213-8014-68BB-3285FDDD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Hurt Metrics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EB1A8B-1FF8-DFB1-6FCF-D86D711B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Controls for transactional compliance with ACID requirements</a:t>
            </a:r>
          </a:p>
          <a:p>
            <a:pPr>
              <a:tabLst>
                <a:tab pos="1719263" algn="l"/>
              </a:tabLst>
            </a:pPr>
            <a:r>
              <a:rPr lang="en-US" dirty="0"/>
              <a:t>Measure:	count of locks</a:t>
            </a:r>
            <a:br>
              <a:rPr lang="en-US" dirty="0"/>
            </a:br>
            <a:r>
              <a:rPr lang="en-US" dirty="0"/>
              <a:t>	count of attempted lock promotions</a:t>
            </a:r>
            <a:br>
              <a:rPr lang="en-US" dirty="0"/>
            </a:br>
            <a:r>
              <a:rPr lang="en-US" dirty="0"/>
              <a:t>	count of promotion success/fail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85D6AF-E086-524C-945C-2CA4AC46D1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" name="Picture 4" descr="Buy Locks Online NZ | Auckland Lock Services | Allsafe Security – Tagged  &quot;window security&quot;">
            <a:extLst>
              <a:ext uri="{FF2B5EF4-FFF2-40B4-BE49-F238E27FC236}">
                <a16:creationId xmlns:a16="http://schemas.microsoft.com/office/drawing/2014/main" id="{43756FBC-C086-4AC6-EF1D-9B17AC8A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528" y="2697480"/>
            <a:ext cx="3918236" cy="39182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97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11A91-4E0B-0B14-ED8D-173A008D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Hurt Metrics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10327-3283-DCE2-68C5-9AA70FCF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Inserted / updated data won’t fit</a:t>
            </a:r>
            <a:br>
              <a:rPr lang="en-US" dirty="0"/>
            </a:br>
            <a:r>
              <a:rPr lang="en-US" dirty="0"/>
              <a:t>into an existing data page</a:t>
            </a:r>
          </a:p>
          <a:p>
            <a:pPr lvl="1"/>
            <a:r>
              <a:rPr lang="en-US" dirty="0"/>
              <a:t>create new page</a:t>
            </a:r>
          </a:p>
          <a:p>
            <a:pPr lvl="1"/>
            <a:r>
              <a:rPr lang="en-US" dirty="0"/>
              <a:t>splinter data between pages</a:t>
            </a:r>
          </a:p>
          <a:p>
            <a:pPr>
              <a:tabLst>
                <a:tab pos="1719263" algn="l"/>
              </a:tabLst>
            </a:pPr>
            <a:r>
              <a:rPr lang="en-US" dirty="0"/>
              <a:t>Measure:	count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64D8E5-6402-E218-2DA9-0048508D1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7172" name="Picture 4" descr="a lumber that splits a tree with an ax - splitting wood stock pictures, royalty-free photos &amp; images">
            <a:extLst>
              <a:ext uri="{FF2B5EF4-FFF2-40B4-BE49-F238E27FC236}">
                <a16:creationId xmlns:a16="http://schemas.microsoft.com/office/drawing/2014/main" id="{A5CF7450-7E4C-4DEA-E98F-0F4F64BB3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6" y="714081"/>
            <a:ext cx="3901440" cy="58521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7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11A91-4E0B-0B14-ED8D-173A008D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Hurt Metrics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10327-3283-DCE2-68C5-9AA70FCF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Row deletion or column update frees up space</a:t>
            </a:r>
          </a:p>
          <a:p>
            <a:pPr lvl="1"/>
            <a:r>
              <a:rPr lang="en-US" dirty="0"/>
              <a:t>squeeze data pages together</a:t>
            </a:r>
          </a:p>
          <a:p>
            <a:pPr lvl="1"/>
            <a:r>
              <a:rPr lang="en-US" dirty="0"/>
              <a:t>emptied page marked for ghost cleanup</a:t>
            </a:r>
          </a:p>
          <a:p>
            <a:pPr>
              <a:tabLst>
                <a:tab pos="1719263" algn="l"/>
              </a:tabLst>
            </a:pPr>
            <a:r>
              <a:rPr lang="en-US" dirty="0"/>
              <a:t>Measure:	count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29FF37-0B9D-9528-8C22-8601264D28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1026" name="Picture 2" descr="merging sign - merging traffic sign stock illustrations">
            <a:extLst>
              <a:ext uri="{FF2B5EF4-FFF2-40B4-BE49-F238E27FC236}">
                <a16:creationId xmlns:a16="http://schemas.microsoft.com/office/drawing/2014/main" id="{F7DF2F6D-972B-E857-487E-80EACCDB1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2" y="1997456"/>
            <a:ext cx="3645408" cy="486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10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198729-220C-11C1-697B-A6E70850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Hurt Metrics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14B5AE-7FF6-6372-D714-E5258D89F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optimizer suggests a new index to improve performance</a:t>
            </a:r>
          </a:p>
          <a:p>
            <a:pPr>
              <a:tabLst>
                <a:tab pos="1719263" algn="l"/>
              </a:tabLst>
            </a:pPr>
            <a:r>
              <a:rPr lang="en-US" dirty="0"/>
              <a:t>Measure:	query cost estimate</a:t>
            </a:r>
            <a:br>
              <a:rPr lang="en-US" dirty="0"/>
            </a:br>
            <a:r>
              <a:rPr lang="en-US" dirty="0"/>
              <a:t>	estimated query cost savings </a:t>
            </a:r>
            <a:br>
              <a:rPr lang="en-US" dirty="0"/>
            </a:br>
            <a:r>
              <a:rPr lang="en-US" dirty="0"/>
              <a:t>	count of executions</a:t>
            </a:r>
          </a:p>
          <a:p>
            <a:r>
              <a:rPr lang="en-US" dirty="0"/>
              <a:t>NOTE: comes with many </a:t>
            </a:r>
            <a:r>
              <a:rPr lang="en-US" dirty="0">
                <a:hlinkClick r:id="rId3"/>
              </a:rPr>
              <a:t>limitations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554CA3-D0B0-9B25-D252-B8C6682357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  <a:p>
            <a:pPr>
              <a:spcBef>
                <a:spcPts val="600"/>
              </a:spcBef>
            </a:pPr>
            <a:endParaRPr lang="en-US" dirty="0"/>
          </a:p>
        </p:txBody>
      </p:sp>
      <p:pic>
        <p:nvPicPr>
          <p:cNvPr id="4098" name="Picture 2" descr="Missing Person Milk Carton Vector illustration of a missing persons milk carton. missing person stock illustrations">
            <a:extLst>
              <a:ext uri="{FF2B5EF4-FFF2-40B4-BE49-F238E27FC236}">
                <a16:creationId xmlns:a16="http://schemas.microsoft.com/office/drawing/2014/main" id="{2EC3A5F4-50E4-BA0E-6713-9A6AD1534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832" y="2562905"/>
            <a:ext cx="4147312" cy="4147312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isometricOffAxis2Left">
              <a:rot lat="1080000" lon="1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3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9A92A5-97DF-BDC2-D4F6-EE17D04F7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Only</a:t>
            </a:r>
            <a:r>
              <a:rPr lang="en-US" dirty="0"/>
              <a:t> considers nonclustered, rowstore, disk-based indexes</a:t>
            </a:r>
          </a:p>
          <a:p>
            <a:pPr lvl="1"/>
            <a:r>
              <a:rPr lang="en-US" sz="2400" b="1" u="sng" dirty="0">
                <a:solidFill>
                  <a:srgbClr val="C00000"/>
                </a:solidFill>
              </a:rPr>
              <a:t>No</a:t>
            </a:r>
            <a:r>
              <a:rPr lang="en-US" sz="2400" dirty="0"/>
              <a:t> clustered, columnstore, in-memory, partitioned, compressed, XML, spatial,</a:t>
            </a:r>
            <a:br>
              <a:rPr lang="en-US" sz="2400" dirty="0"/>
            </a:br>
            <a:r>
              <a:rPr lang="en-US" sz="2400" dirty="0"/>
              <a:t>full-text, hash, unique, filtered, materialized views …</a:t>
            </a:r>
          </a:p>
          <a:p>
            <a:r>
              <a:rPr lang="en-US" b="1" u="sng" dirty="0">
                <a:solidFill>
                  <a:srgbClr val="C00000"/>
                </a:solidFill>
              </a:rPr>
              <a:t>Only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/>
              <a:t>creates estimates from a single query optimization</a:t>
            </a:r>
          </a:p>
          <a:p>
            <a:r>
              <a:rPr lang="en-US" sz="1700" u="sng" dirty="0"/>
              <a:t>Cleared</a:t>
            </a:r>
            <a:r>
              <a:rPr lang="en-US" sz="1700" dirty="0"/>
              <a:t> for a table on DDL change or index add/change/delete/rebuild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First 600 </a:t>
            </a:r>
            <a:r>
              <a:rPr lang="en-US" sz="1700" u="sng" dirty="0"/>
              <a:t>only</a:t>
            </a:r>
            <a:r>
              <a:rPr lang="en-US" sz="1700" dirty="0"/>
              <a:t>, any additional ignored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Key column selectivity </a:t>
            </a:r>
            <a:r>
              <a:rPr lang="en-US" sz="1700" u="sng" dirty="0"/>
              <a:t>ignored</a:t>
            </a:r>
            <a:r>
              <a:rPr lang="en-US" sz="1700" dirty="0"/>
              <a:t>, keys listed by table column creation order</a:t>
            </a:r>
          </a:p>
          <a:p>
            <a:pPr>
              <a:spcBef>
                <a:spcPts val="600"/>
              </a:spcBef>
            </a:pPr>
            <a:r>
              <a:rPr lang="en-US" sz="1700" u="sng" dirty="0"/>
              <a:t>Does not </a:t>
            </a:r>
            <a:r>
              <a:rPr lang="en-US" sz="1700" dirty="0"/>
              <a:t>consider existing nonclustered columnstore in deciding on a “missing” index </a:t>
            </a:r>
          </a:p>
          <a:p>
            <a:pPr>
              <a:spcBef>
                <a:spcPts val="600"/>
              </a:spcBef>
            </a:pPr>
            <a:r>
              <a:rPr lang="en-US" sz="1700" u="sng" dirty="0"/>
              <a:t>No</a:t>
            </a:r>
            <a:r>
              <a:rPr lang="en-US" sz="1700" dirty="0"/>
              <a:t> consideration for key column parameter sniffing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Query metrics are </a:t>
            </a:r>
            <a:r>
              <a:rPr lang="en-US" sz="1700" u="sng" dirty="0"/>
              <a:t>not</a:t>
            </a:r>
            <a:r>
              <a:rPr lang="en-US" sz="1700" dirty="0"/>
              <a:t> updated after actual execution(s)</a:t>
            </a:r>
          </a:p>
          <a:p>
            <a:pPr>
              <a:spcBef>
                <a:spcPts val="600"/>
              </a:spcBef>
            </a:pPr>
            <a:r>
              <a:rPr lang="en-US" sz="1700" u="sng" dirty="0"/>
              <a:t>Not</a:t>
            </a:r>
            <a:r>
              <a:rPr lang="en-US" sz="1700" dirty="0"/>
              <a:t> weighted based on total number of times table was accessed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Adds included columns to cover query, </a:t>
            </a:r>
            <a:r>
              <a:rPr lang="en-US" sz="1700" u="sng" dirty="0"/>
              <a:t>without</a:t>
            </a:r>
            <a:r>
              <a:rPr lang="en-US" sz="1700" dirty="0"/>
              <a:t> weighing cost / benefit ratio</a:t>
            </a:r>
          </a:p>
          <a:p>
            <a:pPr>
              <a:spcBef>
                <a:spcPts val="600"/>
              </a:spcBef>
            </a:pPr>
            <a:r>
              <a:rPr lang="en-US" sz="1700" u="sng" dirty="0"/>
              <a:t>No</a:t>
            </a:r>
            <a:r>
              <a:rPr lang="en-US" sz="1700" dirty="0"/>
              <a:t> knowledge of existing indexes or other recommendations - creates overlaps!</a:t>
            </a:r>
          </a:p>
          <a:p>
            <a:pPr>
              <a:spcBef>
                <a:spcPts val="600"/>
              </a:spcBef>
            </a:pPr>
            <a:r>
              <a:rPr lang="en-US" sz="1700" u="sng" dirty="0"/>
              <a:t>No</a:t>
            </a:r>
            <a:r>
              <a:rPr lang="en-US" sz="1700" dirty="0"/>
              <a:t> suggestions for trivial (“simple”) query plans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Suggests missing indexes for imprecise and non-persisted </a:t>
            </a:r>
            <a:r>
              <a:rPr lang="en-US" sz="1700" u="sng" dirty="0"/>
              <a:t>computed columns</a:t>
            </a:r>
          </a:p>
          <a:p>
            <a:pPr>
              <a:spcBef>
                <a:spcPts val="600"/>
              </a:spcBef>
            </a:pPr>
            <a:r>
              <a:rPr lang="en-US" sz="1700" u="sng" dirty="0"/>
              <a:t>Only one </a:t>
            </a:r>
            <a:r>
              <a:rPr lang="en-US" sz="1700" dirty="0"/>
              <a:t>returned from each query, even if many were suggested in plan XML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Queries with only inequality predicates have </a:t>
            </a:r>
            <a:r>
              <a:rPr lang="en-US" sz="1700" u="sng" dirty="0"/>
              <a:t>less accurate </a:t>
            </a:r>
            <a:r>
              <a:rPr lang="en-US" sz="1700" dirty="0"/>
              <a:t>query cost</a:t>
            </a:r>
          </a:p>
          <a:p>
            <a:pPr lvl="0">
              <a:spcBef>
                <a:spcPts val="600"/>
              </a:spcBef>
            </a:pPr>
            <a:r>
              <a:rPr lang="en-US" sz="1700" u="sng" dirty="0">
                <a:solidFill>
                  <a:prstClr val="black"/>
                </a:solidFill>
              </a:rPr>
              <a:t>Ignores</a:t>
            </a:r>
            <a:r>
              <a:rPr lang="en-US" sz="1700" dirty="0">
                <a:solidFill>
                  <a:prstClr val="black"/>
                </a:solidFill>
              </a:rPr>
              <a:t> internal tables (e.g. supporting full text &amp; spatial indexes)</a:t>
            </a:r>
          </a:p>
          <a:p>
            <a:pPr lvl="0">
              <a:spcBef>
                <a:spcPts val="600"/>
              </a:spcBef>
            </a:pPr>
            <a:r>
              <a:rPr lang="en-US" sz="1700" u="sng" dirty="0">
                <a:solidFill>
                  <a:prstClr val="black"/>
                </a:solidFill>
              </a:rPr>
              <a:t>Ignores</a:t>
            </a:r>
            <a:r>
              <a:rPr lang="en-US" sz="1700" dirty="0">
                <a:solidFill>
                  <a:prstClr val="black"/>
                </a:solidFill>
              </a:rPr>
              <a:t> history tables (CDC, SVN, LDG)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83464-EB7B-A26D-7447-2305C752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CEC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Missing Index Limitations</a:t>
            </a:r>
            <a:r>
              <a:rPr lang="en-US" dirty="0">
                <a:solidFill>
                  <a:srgbClr val="CCECFF"/>
                </a:solidFill>
              </a:rPr>
              <a:t> </a:t>
            </a:r>
            <a:r>
              <a:rPr lang="en-US" dirty="0"/>
              <a:t>(from Microsoft)</a:t>
            </a:r>
          </a:p>
        </p:txBody>
      </p:sp>
      <p:pic>
        <p:nvPicPr>
          <p:cNvPr id="3074" name="Picture 2" descr="man reading document with magnifying glass - fine print stock pictures, royalty-free photos &amp; images">
            <a:extLst>
              <a:ext uri="{FF2B5EF4-FFF2-40B4-BE49-F238E27FC236}">
                <a16:creationId xmlns:a16="http://schemas.microsoft.com/office/drawing/2014/main" id="{EE6934E8-6E89-FA84-6E03-F6057D6B4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293" y="1444751"/>
            <a:ext cx="3608832" cy="541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4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E3E82-9A40-16B5-C893-E3B1A7E04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Thank our Sponsors!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508F0F-4E62-61A0-46EE-A7DDDD115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16" y="660608"/>
            <a:ext cx="773899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75A184A-0ED1-4F7B-20AD-9A9D20FFD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901" y="1870448"/>
            <a:ext cx="6881458" cy="185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DE14850-7402-736D-CBCE-114CA00BF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71" y="2584041"/>
            <a:ext cx="3182112" cy="169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E0024BF-6F85-34B6-A241-FE4C32715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152" y="3721473"/>
            <a:ext cx="48768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A6A100C-2E79-A5C6-19CC-84C72309F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152" y="4845423"/>
            <a:ext cx="4937760" cy="187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FCAA7E2-BC3A-546E-591F-709C1A2FF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22" y="5001192"/>
            <a:ext cx="4458520" cy="106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08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7C3C6-78CF-172F-4805-30EA3ED18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26787E-C9A0-79DD-67F0-982EAD386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Hurt Metrics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E45F6B-9303-E2D5-09ED-C7DB896DC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to table &amp; index data</a:t>
            </a:r>
          </a:p>
          <a:p>
            <a:pPr>
              <a:tabLst>
                <a:tab pos="1719263" algn="l"/>
              </a:tabLst>
            </a:pPr>
            <a:r>
              <a:rPr lang="en-US" dirty="0"/>
              <a:t>Measure:	count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5E8828-D376-D6AA-F811-D25F1D708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1026" name="Picture 2" descr="Hand write ink feather letter. Person writing message at burning candle. Generate Ai">
            <a:extLst>
              <a:ext uri="{FF2B5EF4-FFF2-40B4-BE49-F238E27FC236}">
                <a16:creationId xmlns:a16="http://schemas.microsoft.com/office/drawing/2014/main" id="{A4D4D34F-C97C-AFCE-CFE4-FE672A39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08" y="2002536"/>
            <a:ext cx="5679948" cy="37866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  <a:softEdge rad="31750"/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2861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D77F9-1635-BC88-AD56-8547DDB53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60618A-1B63-2F5B-BE5B-2431E806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Hurt Metrics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E0ACC2-9D5E-5FEA-4157-A81B2CF2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39"/>
            <a:ext cx="9717024" cy="6410959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Proportion of table / index / heap in the buffer cache</a:t>
            </a:r>
          </a:p>
          <a:p>
            <a:pPr lvl="1"/>
            <a:r>
              <a:rPr lang="en-US" dirty="0"/>
              <a:t>exclude in-memory objects (always 100%)</a:t>
            </a:r>
          </a:p>
          <a:p>
            <a:pPr>
              <a:tabLst>
                <a:tab pos="1719263" algn="l"/>
              </a:tabLst>
            </a:pPr>
            <a:r>
              <a:rPr lang="en-US" dirty="0"/>
              <a:t>Measure:	ratio of</a:t>
            </a:r>
          </a:p>
          <a:p>
            <a:pPr marL="969963" indent="-91440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pages in memory</a:t>
            </a:r>
            <a:r>
              <a:rPr lang="en-US" dirty="0"/>
              <a:t>	</a:t>
            </a:r>
          </a:p>
          <a:p>
            <a:pPr marL="573088" indent="-573088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allocated reserved pages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94AF16-EF30-E032-169B-E3AD66A86A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3074" name="Picture 2" descr="Large water bucket large water bucket spilling over overflowing bucket stock pictures, royalty-free photos &amp; images">
            <a:extLst>
              <a:ext uri="{FF2B5EF4-FFF2-40B4-BE49-F238E27FC236}">
                <a16:creationId xmlns:a16="http://schemas.microsoft.com/office/drawing/2014/main" id="{822E8C62-7678-660E-1E5B-9FAD2A8CD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3" r="-18634"/>
          <a:stretch/>
        </p:blipFill>
        <p:spPr bwMode="auto">
          <a:xfrm>
            <a:off x="7333488" y="2112264"/>
            <a:ext cx="5710827" cy="45042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30727C-4359-FEF0-93CA-58EE20EBE163}"/>
              </a:ext>
            </a:extLst>
          </p:cNvPr>
          <p:cNvCxnSpPr/>
          <p:nvPr/>
        </p:nvCxnSpPr>
        <p:spPr>
          <a:xfrm>
            <a:off x="3133344" y="2441448"/>
            <a:ext cx="35844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01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F87BF3-D9A9-5DC2-FF48-5AE74794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Hurt Metrics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5B3E4-25E4-F53E-CB80-09564692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39"/>
            <a:ext cx="9717024" cy="6410959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Gooder</a:t>
            </a:r>
            <a:r>
              <a:rPr lang="en-US" dirty="0"/>
              <a:t>” indexes are read way </a:t>
            </a:r>
            <a:r>
              <a:rPr lang="en-US" dirty="0" err="1"/>
              <a:t>WAY</a:t>
            </a:r>
            <a:r>
              <a:rPr lang="en-US" dirty="0"/>
              <a:t> more than written</a:t>
            </a:r>
          </a:p>
          <a:p>
            <a:r>
              <a:rPr lang="en-US" dirty="0"/>
              <a:t>Benchmark: read &gt; 4X writes because writes do more:</a:t>
            </a:r>
          </a:p>
          <a:p>
            <a:pPr lvl="1"/>
            <a:r>
              <a:rPr lang="en-US" dirty="0"/>
              <a:t>Transaction Locks &amp; Exclusive Latches</a:t>
            </a:r>
          </a:p>
          <a:p>
            <a:pPr lvl="1"/>
            <a:r>
              <a:rPr lang="en-US" dirty="0" err="1"/>
              <a:t>Uniquifiers</a:t>
            </a:r>
            <a:r>
              <a:rPr lang="en-US" dirty="0"/>
              <a:t>/RIDs (Row </a:t>
            </a:r>
            <a:r>
              <a:rPr lang="en-US" dirty="0" err="1"/>
              <a:t>IDentifiers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Sequence/identity generation</a:t>
            </a:r>
          </a:p>
          <a:p>
            <a:pPr lvl="1"/>
            <a:r>
              <a:rPr lang="en-US" dirty="0"/>
              <a:t>Splits &amp; merges</a:t>
            </a:r>
          </a:p>
          <a:p>
            <a:pPr lvl="1"/>
            <a:r>
              <a:rPr lang="en-US" dirty="0"/>
              <a:t>Deletes &amp; Ghost cleanup</a:t>
            </a:r>
          </a:p>
          <a:p>
            <a:pPr lvl="1"/>
            <a:r>
              <a:rPr lang="en-US" dirty="0"/>
              <a:t>Data file I/O</a:t>
            </a:r>
          </a:p>
          <a:p>
            <a:pPr lvl="1"/>
            <a:r>
              <a:rPr lang="en-US" dirty="0"/>
              <a:t>Log file I/O</a:t>
            </a:r>
          </a:p>
          <a:p>
            <a:pPr lvl="1"/>
            <a:r>
              <a:rPr lang="en-US" dirty="0"/>
              <a:t>Change/History Table inserts</a:t>
            </a:r>
          </a:p>
          <a:p>
            <a:pPr lvl="1"/>
            <a:r>
              <a:rPr lang="en-US" dirty="0"/>
              <a:t>Replica synching</a:t>
            </a:r>
          </a:p>
          <a:p>
            <a:pPr>
              <a:tabLst>
                <a:tab pos="2911475" algn="l"/>
              </a:tabLst>
            </a:pPr>
            <a:r>
              <a:rPr lang="en-US" dirty="0"/>
              <a:t>Measure: ratio of	</a:t>
            </a:r>
            <a:r>
              <a:rPr lang="en-US" dirty="0">
                <a:solidFill>
                  <a:srgbClr val="0070C0"/>
                </a:solidFill>
              </a:rPr>
              <a:t>Reads</a:t>
            </a:r>
            <a:r>
              <a:rPr lang="en-US" dirty="0"/>
              <a:t>	</a:t>
            </a:r>
          </a:p>
          <a:p>
            <a:pPr marL="0" indent="0">
              <a:buNone/>
              <a:tabLst>
                <a:tab pos="2909888" algn="l"/>
              </a:tabLst>
            </a:pPr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Writes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CEA7FF-B49B-C2B3-4328-239170EA05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6156" name="Picture 12" descr="imbalance balancing stones on the shelf">
            <a:extLst>
              <a:ext uri="{FF2B5EF4-FFF2-40B4-BE49-F238E27FC236}">
                <a16:creationId xmlns:a16="http://schemas.microsoft.com/office/drawing/2014/main" id="{8BA6DEC5-35E5-FA0E-4DE2-ED7B4A790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699" y="2953512"/>
            <a:ext cx="5092014" cy="33912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E515D0-0AFF-51B2-3B56-D9B8EC8E2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172" y="6025896"/>
            <a:ext cx="1293655" cy="1094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384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F87BF3-D9A9-5DC2-FF48-5AE74794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Hurt Metrics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5B3E4-25E4-F53E-CB80-09564692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410958"/>
          </a:xfrm>
        </p:spPr>
        <p:txBody>
          <a:bodyPr/>
          <a:lstStyle/>
          <a:p>
            <a:r>
              <a:rPr lang="en-US" dirty="0"/>
              <a:t>Start at the top and read all pages</a:t>
            </a:r>
          </a:p>
          <a:p>
            <a:pPr lvl="1"/>
            <a:r>
              <a:rPr lang="en-US" dirty="0"/>
              <a:t>until you hit bottom</a:t>
            </a:r>
          </a:p>
          <a:p>
            <a:pPr lvl="1"/>
            <a:r>
              <a:rPr lang="en-US" dirty="0"/>
              <a:t>or TOP (###)</a:t>
            </a:r>
          </a:p>
          <a:p>
            <a:pPr lvl="2"/>
            <a:r>
              <a:rPr lang="en-US" dirty="0"/>
              <a:t>if index keys match ORDER BY</a:t>
            </a:r>
          </a:p>
          <a:p>
            <a:r>
              <a:rPr lang="en-US" dirty="0"/>
              <a:t>Measure: count</a:t>
            </a:r>
          </a:p>
          <a:p>
            <a:r>
              <a:rPr lang="en-US" dirty="0"/>
              <a:t>Note: Columnstore is scan only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02FDC9-49F4-FCF8-D69A-5616AC3C8F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5124" name="Picture 4" descr="stock exchange numbers - lots of numbers on paper stock pictures, royalty-free photos &amp; images">
            <a:extLst>
              <a:ext uri="{FF2B5EF4-FFF2-40B4-BE49-F238E27FC236}">
                <a16:creationId xmlns:a16="http://schemas.microsoft.com/office/drawing/2014/main" id="{A155EB3A-DB58-DD16-FE8D-618D0C07F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222" y="447039"/>
            <a:ext cx="4324778" cy="641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5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2A22A-1384-4EED-5A22-65A11CF76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052B0-94BD-E78A-C690-59909186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Hurt Metrics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E3D7B5-D7D4-B67E-C00B-A3DA4F536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 keys &amp; included columns </a:t>
            </a:r>
            <a:br>
              <a:rPr lang="en-US" dirty="0"/>
            </a:br>
            <a:r>
              <a:rPr lang="en-US" dirty="0"/>
              <a:t>don’t “cover” query needs</a:t>
            </a:r>
          </a:p>
          <a:p>
            <a:pPr lvl="1"/>
            <a:r>
              <a:rPr lang="en-US" dirty="0"/>
              <a:t>extra seek(s) to data row</a:t>
            </a:r>
          </a:p>
          <a:p>
            <a:r>
              <a:rPr lang="en-US" dirty="0"/>
              <a:t>Measure: count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7AA367-3352-BE7A-3994-2874182702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39"/>
            <a:ext cx="2474978" cy="6410959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3076" name="Picture 4" descr="boy reaching for book on library shelf - searching in library stock pictures, royalty-free photos &amp; images">
            <a:extLst>
              <a:ext uri="{FF2B5EF4-FFF2-40B4-BE49-F238E27FC236}">
                <a16:creationId xmlns:a16="http://schemas.microsoft.com/office/drawing/2014/main" id="{9C0D8D73-5460-8E5D-033E-43030F96E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888" y="443557"/>
            <a:ext cx="4706112" cy="705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51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FEDF-9DC0-9602-44A4-83EC8EE11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E83AB7-E5A3-A521-7F64-0A96D30A7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Hurt Metrics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B606CA-54A7-E84D-908B-A38BAA266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410960"/>
          </a:xfrm>
        </p:spPr>
        <p:txBody>
          <a:bodyPr/>
          <a:lstStyle/>
          <a:p>
            <a:r>
              <a:rPr lang="en-US" dirty="0"/>
              <a:t>Heap Table - updating record causes page split</a:t>
            </a:r>
          </a:p>
          <a:p>
            <a:pPr lvl="1"/>
            <a:r>
              <a:rPr lang="en-US" dirty="0"/>
              <a:t>data physically moved out of original insertion sequence</a:t>
            </a:r>
          </a:p>
          <a:p>
            <a:pPr lvl="1"/>
            <a:r>
              <a:rPr lang="en-US" dirty="0"/>
              <a:t>pointers created to maintain data order</a:t>
            </a:r>
          </a:p>
          <a:p>
            <a:r>
              <a:rPr lang="en-US" dirty="0"/>
              <a:t>Measure: count of forward fetched rows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698CE5-1362-C0B0-0DE0-2E8FED7B03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5" name="Picture 4" descr="A dog running with a stick in its mouth&#10;&#10;Description automatically generated">
            <a:extLst>
              <a:ext uri="{FF2B5EF4-FFF2-40B4-BE49-F238E27FC236}">
                <a16:creationId xmlns:a16="http://schemas.microsoft.com/office/drawing/2014/main" id="{8053A7EE-740E-72BF-B17F-89532E86DF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3" r="7886"/>
          <a:stretch/>
        </p:blipFill>
        <p:spPr>
          <a:xfrm>
            <a:off x="7614101" y="3198643"/>
            <a:ext cx="4572000" cy="36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74FE5-B8AE-CB0B-6F16-36FB92F78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C0ABF6-665B-59BD-3B20-BD8BCDCD6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Hurt Metrics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F0B08C-74D8-20C0-84AA-5E14674B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/>
              <a:t>Big</a:t>
            </a:r>
            <a:r>
              <a:rPr lang="en-US" dirty="0"/>
              <a:t> data types</a:t>
            </a:r>
          </a:p>
          <a:p>
            <a:pPr lvl="1"/>
            <a:r>
              <a:rPr lang="en-US" dirty="0"/>
              <a:t>TEXT, NTEXT</a:t>
            </a:r>
          </a:p>
          <a:p>
            <a:pPr lvl="1"/>
            <a:r>
              <a:rPr lang="en-US" dirty="0"/>
              <a:t>IMAGE</a:t>
            </a:r>
          </a:p>
          <a:p>
            <a:pPr lvl="1"/>
            <a:r>
              <a:rPr lang="en-US" dirty="0"/>
              <a:t>VARCHAR(MAX), NVARCHAR(MAX)</a:t>
            </a:r>
          </a:p>
          <a:p>
            <a:pPr lvl="1"/>
            <a:r>
              <a:rPr lang="en-US" dirty="0"/>
              <a:t>VARBINARY(MAX)</a:t>
            </a:r>
          </a:p>
          <a:p>
            <a:pPr lvl="1"/>
            <a:r>
              <a:rPr lang="en-US" dirty="0"/>
              <a:t>XML</a:t>
            </a:r>
          </a:p>
          <a:p>
            <a:r>
              <a:rPr lang="en-US" dirty="0"/>
              <a:t>Maintained in off-row pages</a:t>
            </a:r>
          </a:p>
          <a:p>
            <a:pPr lvl="1"/>
            <a:r>
              <a:rPr lang="en-US" dirty="0"/>
              <a:t>separate data allocation units</a:t>
            </a:r>
          </a:p>
          <a:p>
            <a:pPr lvl="1"/>
            <a:r>
              <a:rPr lang="en-US" dirty="0"/>
              <a:t>extra maintenance for pointers</a:t>
            </a:r>
          </a:p>
          <a:p>
            <a:pPr>
              <a:tabLst>
                <a:tab pos="1717675" algn="l"/>
                <a:tab pos="3033713" algn="l"/>
              </a:tabLst>
            </a:pPr>
            <a:r>
              <a:rPr lang="en-US" dirty="0"/>
              <a:t>Measure:	count of	writes &amp; reads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929202-90AA-2CA9-3B66-093BAE433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LOB</a:t>
            </a:r>
          </a:p>
          <a:p>
            <a:pPr>
              <a:spcBef>
                <a:spcPts val="600"/>
              </a:spcBef>
            </a:pPr>
            <a:endParaRPr lang="en-US" dirty="0"/>
          </a:p>
        </p:txBody>
      </p:sp>
      <p:pic>
        <p:nvPicPr>
          <p:cNvPr id="4098" name="Picture 2" descr="mid adult man hiding inside of cardboard box - person carrying big load stock pictures, royalty-free photos &amp; images">
            <a:extLst>
              <a:ext uri="{FF2B5EF4-FFF2-40B4-BE49-F238E27FC236}">
                <a16:creationId xmlns:a16="http://schemas.microsoft.com/office/drawing/2014/main" id="{9854F896-8379-476D-05A4-5154159D2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7040"/>
            <a:ext cx="4090416" cy="611539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5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B20BF4-E3A1-17B4-D46D-A69283971EE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Waits	</a:t>
            </a:r>
            <a:r>
              <a:rPr lang="en-US" sz="3600" b="1" dirty="0">
                <a:solidFill>
                  <a:srgbClr val="CC0066"/>
                </a:solidFill>
              </a:rPr>
              <a:t>++++++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Locks	</a:t>
            </a:r>
            <a:r>
              <a:rPr lang="en-US" sz="3600" b="1" dirty="0">
                <a:solidFill>
                  <a:srgbClr val="FF6600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Splits	</a:t>
            </a:r>
            <a:r>
              <a:rPr lang="en-US" sz="3600" b="1" dirty="0">
                <a:solidFill>
                  <a:srgbClr val="FF000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Merges	</a:t>
            </a:r>
            <a:r>
              <a:rPr lang="en-US" sz="3600" b="1" dirty="0">
                <a:solidFill>
                  <a:srgbClr val="FF000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Missing	</a:t>
            </a:r>
            <a:r>
              <a:rPr lang="en-US" sz="3600" b="1" dirty="0">
                <a:solidFill>
                  <a:srgbClr val="FF7C8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Writes	</a:t>
            </a:r>
            <a:r>
              <a:rPr lang="en-US" sz="3600" b="1" dirty="0">
                <a:solidFill>
                  <a:srgbClr val="FF9933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Buffer	</a:t>
            </a:r>
            <a:r>
              <a:rPr lang="en-US" sz="3600" b="1" dirty="0">
                <a:solidFill>
                  <a:srgbClr val="FF000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Read/write	</a:t>
            </a:r>
            <a:r>
              <a:rPr lang="en-US" sz="3600" b="1" dirty="0">
                <a:solidFill>
                  <a:srgbClr val="FF7C8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Scans	</a:t>
            </a:r>
            <a:r>
              <a:rPr lang="en-US" sz="3600" b="1" dirty="0">
                <a:solidFill>
                  <a:srgbClr val="FF7C8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Lookups	</a:t>
            </a:r>
            <a:r>
              <a:rPr lang="en-US" sz="3600" b="1" dirty="0">
                <a:solidFill>
                  <a:srgbClr val="FFCC00"/>
                </a:solidFill>
              </a:rPr>
              <a:t>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Fetches	</a:t>
            </a:r>
            <a:r>
              <a:rPr lang="en-US" sz="3600" b="1" dirty="0">
                <a:solidFill>
                  <a:srgbClr val="FF9933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LOB	</a:t>
            </a:r>
            <a:r>
              <a:rPr lang="en-US" sz="3600" b="1" dirty="0"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2A5B9-2DE1-56B8-DFD1-941178FAE5A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Hurt Weighting - Runtime parameters - Current Defaults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41E4D3-1B1E-BB65-C77D-CCB43A56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448" y="737365"/>
            <a:ext cx="6178883" cy="50481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56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463432-B4DD-374B-4C77-7124BF5EA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39"/>
            <a:ext cx="12191999" cy="6410959"/>
          </a:xfrm>
          <a:noFill/>
        </p:spPr>
        <p:txBody>
          <a:bodyPr/>
          <a:lstStyle/>
          <a:p>
            <a:r>
              <a:rPr lang="en-US" dirty="0"/>
              <a:t>For each hurt metric</a:t>
            </a:r>
          </a:p>
          <a:p>
            <a:pPr lvl="1"/>
            <a:r>
              <a:rPr lang="en-US" dirty="0"/>
              <a:t>Add up index hurts to table</a:t>
            </a:r>
          </a:p>
          <a:p>
            <a:pPr lvl="1"/>
            <a:r>
              <a:rPr lang="en-US" dirty="0"/>
              <a:t>Total all tables</a:t>
            </a:r>
          </a:p>
          <a:p>
            <a:pPr lvl="1"/>
            <a:r>
              <a:rPr lang="en-US" dirty="0"/>
              <a:t>Compute each table’s percent of total</a:t>
            </a:r>
          </a:p>
          <a:p>
            <a:pPr lvl="1"/>
            <a:r>
              <a:rPr lang="en-US" dirty="0"/>
              <a:t>Apply hurt weighting factor</a:t>
            </a:r>
          </a:p>
          <a:p>
            <a:r>
              <a:rPr lang="en-US" dirty="0"/>
              <a:t>Total up weighted metrics by table</a:t>
            </a:r>
          </a:p>
          <a:p>
            <a:r>
              <a:rPr lang="en-US" dirty="0"/>
              <a:t>Present results in descending order of hurt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E2D51F-A2AB-4ECC-BD3D-DC93B7FC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Prioritizing the Hurt – Applying Weighting</a:t>
            </a:r>
          </a:p>
        </p:txBody>
      </p:sp>
      <p:pic>
        <p:nvPicPr>
          <p:cNvPr id="3076" name="Picture 4" descr="pain scale chart">
            <a:extLst>
              <a:ext uri="{FF2B5EF4-FFF2-40B4-BE49-F238E27FC236}">
                <a16:creationId xmlns:a16="http://schemas.microsoft.com/office/drawing/2014/main" id="{D1DBFF9A-1973-6351-196E-4CA1A0A81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500" y="447040"/>
            <a:ext cx="4273973" cy="641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39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DD613C-44F2-7C74-82E8-2E8490248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21 (4%) prioritized tables makes sense, but …</a:t>
            </a:r>
          </a:p>
          <a:p>
            <a:r>
              <a:rPr lang="en-US" dirty="0"/>
              <a:t>What do we do next?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34C07-A203-1629-E434-31688FE12B7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What do We Do?</a:t>
            </a:r>
          </a:p>
        </p:txBody>
      </p:sp>
      <p:pic>
        <p:nvPicPr>
          <p:cNvPr id="1026" name="Picture 2" descr="stairway to heaven - stairs to success stock pictures, royalty-free photos &amp; images">
            <a:extLst>
              <a:ext uri="{FF2B5EF4-FFF2-40B4-BE49-F238E27FC236}">
                <a16:creationId xmlns:a16="http://schemas.microsoft.com/office/drawing/2014/main" id="{0D5153F6-9C9A-51BB-CE12-1C4C3772B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768" y="539496"/>
            <a:ext cx="4416933" cy="6242871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8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CC0297-06BC-E5AA-0613-B55FA2E2193B}"/>
              </a:ext>
            </a:extLst>
          </p:cNvPr>
          <p:cNvSpPr txBox="1">
            <a:spLocks/>
          </p:cNvSpPr>
          <p:nvPr/>
        </p:nvSpPr>
        <p:spPr>
          <a:xfrm>
            <a:off x="315445" y="4599432"/>
            <a:ext cx="11872610" cy="6492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381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609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3387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219218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54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828826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54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438434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117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352848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6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4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73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November 17- 21, 2025 in Seattle, WA</a:t>
            </a:r>
          </a:p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3810" b="0" i="0" u="none" strike="noStrike" kern="1200" cap="none" spc="0" normalizeH="0" baseline="0" noProof="0" dirty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24B097-AFE2-3D4B-6202-831AFABAE891}"/>
              </a:ext>
            </a:extLst>
          </p:cNvPr>
          <p:cNvGrpSpPr/>
          <p:nvPr/>
        </p:nvGrpSpPr>
        <p:grpSpPr>
          <a:xfrm>
            <a:off x="10399" y="466344"/>
            <a:ext cx="12192000" cy="1746504"/>
            <a:chOff x="0" y="0"/>
            <a:chExt cx="12192000" cy="174650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44043E9-40D3-1594-8017-0B3B9868B705}"/>
                </a:ext>
              </a:extLst>
            </p:cNvPr>
            <p:cNvSpPr/>
            <p:nvPr/>
          </p:nvSpPr>
          <p:spPr>
            <a:xfrm>
              <a:off x="0" y="0"/>
              <a:ext cx="12192000" cy="17465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E50C8D7-DEE3-8BAC-BF0E-381B02033A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6363" y="402717"/>
              <a:ext cx="3143250" cy="962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161AFBD-61CD-AEC0-C5EA-983A64EAAE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1713" y="397002"/>
              <a:ext cx="3143250" cy="952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5FD8A053-4A69-11D2-89D4-84BE09650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568" y="412242"/>
              <a:ext cx="3143250" cy="952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1E5423C-6401-8EC7-AFB7-3A3F7BA8D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3660" y="2916936"/>
            <a:ext cx="7315200" cy="162879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A6352EA-8B9F-8633-3CEE-ADE54CB93BE5}"/>
              </a:ext>
            </a:extLst>
          </p:cNvPr>
          <p:cNvSpPr txBox="1">
            <a:spLocks/>
          </p:cNvSpPr>
          <p:nvPr/>
        </p:nvSpPr>
        <p:spPr>
          <a:xfrm>
            <a:off x="86543" y="4091"/>
            <a:ext cx="11872610" cy="246211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381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609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3387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219218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54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828826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54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438434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117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352848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6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4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73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756045-83A3-DCBC-EDEA-FF570D3446F5}"/>
              </a:ext>
            </a:extLst>
          </p:cNvPr>
          <p:cNvSpPr txBox="1"/>
          <p:nvPr/>
        </p:nvSpPr>
        <p:spPr>
          <a:xfrm>
            <a:off x="-73152" y="5638507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7"/>
              </a:rPr>
              <a:t>https://passdatacommunitysummit.com/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49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F4FC8-0B49-4234-9674-46F0A77AE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2D0408-0FF4-B4EB-9E60-BC32F8B79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Prescriptions!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085BF4-EF73-61C2-2DAF-60D8CD5C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Prescriptions</a:t>
            </a:r>
          </a:p>
        </p:txBody>
      </p:sp>
    </p:spTree>
    <p:extLst>
      <p:ext uri="{BB962C8B-B14F-4D97-AF65-F5344CB8AC3E}">
        <p14:creationId xmlns:p14="http://schemas.microsoft.com/office/powerpoint/2010/main" val="167871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C9CE3-FD3D-3797-71B9-229EA12BB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4EC671-7F1F-9910-4F3D-03BFAC844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100+ table and index prescriptions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Grouped into 8 action categories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A854F7-ADB4-6E4F-D70E-FE11EA39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Making the Hurt Go Away - Prescriptions</a:t>
            </a:r>
          </a:p>
        </p:txBody>
      </p:sp>
      <p:pic>
        <p:nvPicPr>
          <p:cNvPr id="12290" name="Picture 2" descr="brown building">
            <a:extLst>
              <a:ext uri="{FF2B5EF4-FFF2-40B4-BE49-F238E27FC236}">
                <a16:creationId xmlns:a16="http://schemas.microsoft.com/office/drawing/2014/main" id="{82093E03-69F6-989E-6B38-81713FEEA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714" y="447040"/>
            <a:ext cx="5128583" cy="641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0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6D7EC-8907-74FB-F6A9-09E01CF6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the Hurt Go Away - Prescription Categories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281070-5E40-FC1C-1FEF-84E59D2F8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265088"/>
              </p:ext>
            </p:extLst>
          </p:nvPr>
        </p:nvGraphicFramePr>
        <p:xfrm>
          <a:off x="938784" y="685800"/>
          <a:ext cx="10021824" cy="598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9472">
                  <a:extLst>
                    <a:ext uri="{9D8B030D-6E8A-4147-A177-3AD203B41FA5}">
                      <a16:colId xmlns:a16="http://schemas.microsoft.com/office/drawing/2014/main" val="936196711"/>
                    </a:ext>
                  </a:extLst>
                </a:gridCol>
                <a:gridCol w="5102352">
                  <a:extLst>
                    <a:ext uri="{9D8B030D-6E8A-4147-A177-3AD203B41FA5}">
                      <a16:colId xmlns:a16="http://schemas.microsoft.com/office/drawing/2014/main" val="1577337839"/>
                    </a:ext>
                  </a:extLst>
                </a:gridCol>
              </a:tblGrid>
              <a:tr h="5989320">
                <a:tc>
                  <a:txBody>
                    <a:bodyPr/>
                    <a:lstStyle/>
                    <a:p>
                      <a:pPr lvl="1" algn="ctr">
                        <a:spcBef>
                          <a:spcPts val="30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Retain</a:t>
                      </a:r>
                    </a:p>
                    <a:p>
                      <a:pPr lvl="1" algn="ctr">
                        <a:spcBef>
                          <a:spcPts val="30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Replace</a:t>
                      </a:r>
                    </a:p>
                    <a:p>
                      <a:pPr lvl="1" algn="ctr">
                        <a:spcBef>
                          <a:spcPts val="30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Request</a:t>
                      </a:r>
                    </a:p>
                    <a:p>
                      <a:pPr lvl="1" algn="ctr">
                        <a:spcBef>
                          <a:spcPts val="30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Reject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ctr">
                        <a:spcBef>
                          <a:spcPts val="30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Remove</a:t>
                      </a:r>
                    </a:p>
                    <a:p>
                      <a:pPr lvl="1" algn="ctr">
                        <a:spcBef>
                          <a:spcPts val="30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Review</a:t>
                      </a:r>
                    </a:p>
                    <a:p>
                      <a:pPr lvl="1" algn="ctr">
                        <a:spcBef>
                          <a:spcPts val="30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Refresh</a:t>
                      </a:r>
                    </a:p>
                    <a:p>
                      <a:pPr lvl="1" algn="ctr">
                        <a:spcBef>
                          <a:spcPts val="30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Refactor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176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03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06CFA9-A634-F186-3937-996D11CB3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CF95C9-A543-7697-A00A-8D85DE81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existing indexes “As Architected &amp; Designed”</a:t>
            </a:r>
          </a:p>
          <a:p>
            <a:pPr lvl="1"/>
            <a:r>
              <a:rPr lang="en-US" dirty="0"/>
              <a:t>Clustered</a:t>
            </a:r>
          </a:p>
          <a:p>
            <a:pPr lvl="1"/>
            <a:r>
              <a:rPr lang="en-US" dirty="0"/>
              <a:t>Constraints - primary key, unique, foreign key</a:t>
            </a:r>
          </a:p>
          <a:p>
            <a:pPr lvl="1"/>
            <a:r>
              <a:rPr lang="en-US" dirty="0"/>
              <a:t>Specials - full-text, spatial, XML, columnstore, hash</a:t>
            </a:r>
          </a:p>
          <a:p>
            <a:pPr lvl="1"/>
            <a:r>
              <a:rPr lang="en-US" dirty="0"/>
              <a:t>History - Change Data Capture, System Versioned, Ledger</a:t>
            </a:r>
          </a:p>
          <a:p>
            <a:pPr lvl="1"/>
            <a:r>
              <a:rPr lang="en-US" dirty="0"/>
              <a:t>Internal Tables</a:t>
            </a:r>
          </a:p>
          <a:p>
            <a:pPr lvl="1"/>
            <a:r>
              <a:rPr lang="en-US" dirty="0"/>
              <a:t>Required by others</a:t>
            </a:r>
          </a:p>
          <a:p>
            <a:pPr lvl="2"/>
            <a:r>
              <a:rPr lang="en-US" dirty="0"/>
              <a:t>e.g. unique index </a:t>
            </a:r>
            <a:br>
              <a:rPr lang="en-US" dirty="0"/>
            </a:br>
            <a:r>
              <a:rPr lang="en-US" dirty="0"/>
              <a:t>supporting full-text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60C4E-F28C-49B3-90F7-A08BC2426C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9458" name="Picture 2" descr="Entity Relationship Diagram (ERD)">
            <a:extLst>
              <a:ext uri="{FF2B5EF4-FFF2-40B4-BE49-F238E27FC236}">
                <a16:creationId xmlns:a16="http://schemas.microsoft.com/office/drawing/2014/main" id="{6DF0D2F7-4DB0-EB3D-2E0F-1F95F0ED2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477" y="3486679"/>
            <a:ext cx="5753523" cy="337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47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4DB9C-D859-DDF1-4999-C4F96F629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842224-E5A9-E2FB-375F-2A522DD87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42B0DA-B665-535E-3D8F-0E8113E67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in SQL 2016+ Enterprise:</a:t>
            </a:r>
            <a:br>
              <a:rPr lang="en-US" dirty="0"/>
            </a:br>
            <a:r>
              <a:rPr lang="en-US" dirty="0"/>
              <a:t>updatable nonclustered columnstore</a:t>
            </a:r>
          </a:p>
          <a:p>
            <a:r>
              <a:rPr lang="en-US" dirty="0"/>
              <a:t>Replace existing nonclustered </a:t>
            </a:r>
            <a:br>
              <a:rPr lang="en-US" dirty="0"/>
            </a:br>
            <a:r>
              <a:rPr lang="en-US" dirty="0"/>
              <a:t>rowstore indexes</a:t>
            </a:r>
          </a:p>
          <a:p>
            <a:pPr lvl="1"/>
            <a:r>
              <a:rPr lang="en-US" dirty="0"/>
              <a:t>Low usage</a:t>
            </a:r>
          </a:p>
          <a:p>
            <a:pPr lvl="1"/>
            <a:r>
              <a:rPr lang="en-US" dirty="0"/>
              <a:t>Low read/write ratio</a:t>
            </a:r>
          </a:p>
          <a:p>
            <a:pPr lvl="1"/>
            <a:r>
              <a:rPr lang="en-US" dirty="0"/>
              <a:t>Missing indexes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222EB-D006-ED11-96FC-A8EB7040B3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8194" name="Picture 2" descr="Football referee shows the number display Football referee hole substitution board. The referee shows the number display. Vector illustration. soccer substitute stock illustrations">
            <a:extLst>
              <a:ext uri="{FF2B5EF4-FFF2-40B4-BE49-F238E27FC236}">
                <a16:creationId xmlns:a16="http://schemas.microsoft.com/office/drawing/2014/main" id="{717B86EB-313B-0E68-E0FB-043C9913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968" y="1565367"/>
            <a:ext cx="3710032" cy="529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02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B0B65-27E1-5A85-D0A2-657CA31D3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3D69F3-6050-C759-0D95-862472639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D23A57-317C-8408-B86F-C7E0ED4F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Index</a:t>
            </a:r>
          </a:p>
          <a:p>
            <a:pPr lvl="1"/>
            <a:r>
              <a:rPr lang="en-US" dirty="0"/>
              <a:t>Clustered indexes on used heaps</a:t>
            </a:r>
          </a:p>
          <a:p>
            <a:pPr lvl="1"/>
            <a:r>
              <a:rPr lang="en-US" dirty="0"/>
              <a:t>Valuable missing indexes</a:t>
            </a:r>
          </a:p>
          <a:p>
            <a:pPr lvl="1"/>
            <a:r>
              <a:rPr lang="en-US" dirty="0"/>
              <a:t>Foreign key covers </a:t>
            </a:r>
          </a:p>
          <a:p>
            <a:pPr lvl="1"/>
            <a:r>
              <a:rPr lang="en-US" dirty="0"/>
              <a:t>Updatable nonclustered </a:t>
            </a:r>
            <a:r>
              <a:rPr lang="en-US" dirty="0" err="1"/>
              <a:t>columnstores</a:t>
            </a:r>
            <a:br>
              <a:rPr lang="en-US" dirty="0"/>
            </a:br>
            <a:r>
              <a:rPr lang="en-US" dirty="0"/>
              <a:t>(SQL 2016E+)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41DB47-6877-1115-F1B8-D4479FD342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5122" name="Picture 2" descr="Please, Sir, May I Have Some More? - Leadership Coaching Network">
            <a:extLst>
              <a:ext uri="{FF2B5EF4-FFF2-40B4-BE49-F238E27FC236}">
                <a16:creationId xmlns:a16="http://schemas.microsoft.com/office/drawing/2014/main" id="{605859F2-0E04-ED0F-8329-D63B549BC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792" y="3586554"/>
            <a:ext cx="5342040" cy="3123662"/>
          </a:xfrm>
          <a:prstGeom prst="rect">
            <a:avLst/>
          </a:prstGeom>
          <a:noFill/>
          <a:effectLst>
            <a:outerShdw blurRad="50800" dist="127000" dir="3000000" algn="t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99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06A4C-ED7F-F829-6D18-C8E94CBA1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B65FB7-C3B2-DD59-2991-EB41CD2D7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34A366-15A7-B0ED-39A2-219A1AED9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index recommendations</a:t>
            </a:r>
          </a:p>
          <a:p>
            <a:pPr lvl="1"/>
            <a:r>
              <a:rPr lang="en-US" dirty="0"/>
              <a:t>That don’t add significant value</a:t>
            </a:r>
          </a:p>
          <a:p>
            <a:pPr lvl="1"/>
            <a:r>
              <a:rPr lang="en-US" dirty="0"/>
              <a:t>Covered by nonclustered columnstore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8C948-7B14-389A-1D70-7FA19475FE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4338" name="Picture 2" descr="hand sign - rejection stock pictures, royalty-free photos &amp; images">
            <a:extLst>
              <a:ext uri="{FF2B5EF4-FFF2-40B4-BE49-F238E27FC236}">
                <a16:creationId xmlns:a16="http://schemas.microsoft.com/office/drawing/2014/main" id="{31BD99F1-9343-6934-B056-6123A40FF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048" y="2331720"/>
            <a:ext cx="5829300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042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48AA6-345D-2C36-8060-178F9ACA8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C688E-2EEB-0EBD-40FB-2A632B3EB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CBDB24-0105-30C8-8EE9-0AE4A854B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 existing nonclustered rowstore indexes</a:t>
            </a:r>
          </a:p>
          <a:p>
            <a:pPr lvl="1"/>
            <a:r>
              <a:rPr lang="en-US" dirty="0"/>
              <a:t>Cost more than benefit - less than 4 reads per write</a:t>
            </a:r>
          </a:p>
          <a:p>
            <a:pPr lvl="1"/>
            <a:r>
              <a:rPr lang="en-US" dirty="0"/>
              <a:t>Least used Duplicate</a:t>
            </a:r>
          </a:p>
          <a:p>
            <a:r>
              <a:rPr lang="en-US" dirty="0"/>
              <a:t>Redundant foreign key constraint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13932-B4E3-7EC2-7FBA-8E3C20AD7E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21512" name="Picture 8" descr="boy taking out trash - taking out the trash stock pictures, royalty-free photos &amp; images">
            <a:extLst>
              <a:ext uri="{FF2B5EF4-FFF2-40B4-BE49-F238E27FC236}">
                <a16:creationId xmlns:a16="http://schemas.microsoft.com/office/drawing/2014/main" id="{03A6F9B0-57C2-9229-080C-0A00DF12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8296"/>
            <a:ext cx="5609844" cy="37398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736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D6E18-6E41-CFF6-0A77-24F7C149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695CFA-A614-F715-F3B4-F5C952BA0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BA6349-264F-1F21-48D9-A33A77393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“It Depends” for indexes tagged previously - like:</a:t>
            </a:r>
          </a:p>
          <a:p>
            <a:pPr lvl="1"/>
            <a:r>
              <a:rPr lang="en-US" dirty="0"/>
              <a:t>Potential filtered index - wide range of rows per lead index key</a:t>
            </a:r>
          </a:p>
          <a:p>
            <a:pPr lvl="1"/>
            <a:r>
              <a:rPr lang="en-US" dirty="0"/>
              <a:t>Non-persisted computed column in index</a:t>
            </a:r>
          </a:p>
          <a:p>
            <a:pPr lvl="1"/>
            <a:r>
              <a:rPr lang="en-US" dirty="0"/>
              <a:t>Potential temporary based on name</a:t>
            </a:r>
          </a:p>
          <a:p>
            <a:pPr lvl="1"/>
            <a:r>
              <a:rPr lang="en-US" dirty="0"/>
              <a:t>High page compression failures</a:t>
            </a:r>
          </a:p>
          <a:p>
            <a:pPr lvl="1"/>
            <a:r>
              <a:rPr lang="en-US" dirty="0"/>
              <a:t>Disabled / Not trusted</a:t>
            </a:r>
          </a:p>
          <a:p>
            <a:pPr lvl="1"/>
            <a:r>
              <a:rPr lang="en-US" dirty="0"/>
              <a:t>Synergies &amp; overlaps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39D280-856C-C2D8-ED9D-BE6659688A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5364" name="Picture 4" descr="Free Brown Monkey Photo Stock Photo">
            <a:extLst>
              <a:ext uri="{FF2B5EF4-FFF2-40B4-BE49-F238E27FC236}">
                <a16:creationId xmlns:a16="http://schemas.microsoft.com/office/drawing/2014/main" id="{D011191A-0ECB-0FD1-3E8E-C2FB8E681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2889596"/>
            <a:ext cx="5514772" cy="36728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59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B7F27-7CC5-89CC-F79D-FD89970B4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BA3084-D1BD-DA79-6C5F-DC37281B2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274EA3-D9FF-7AE8-7A61-33AC5FE31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Refresh index statistics with</a:t>
            </a:r>
          </a:p>
          <a:p>
            <a:pPr lvl="1"/>
            <a:r>
              <a:rPr lang="en-US" dirty="0"/>
              <a:t>row modification counts </a:t>
            </a:r>
          </a:p>
          <a:p>
            <a:pPr lvl="1"/>
            <a:r>
              <a:rPr lang="en-US" dirty="0"/>
              <a:t>row count not matching table row count</a:t>
            </a:r>
          </a:p>
          <a:p>
            <a:r>
              <a:rPr lang="en-US" dirty="0"/>
              <a:t>Rebuild / reorganize </a:t>
            </a:r>
            <a:r>
              <a:rPr lang="en-US" dirty="0" err="1"/>
              <a:t>columnstores</a:t>
            </a:r>
            <a:r>
              <a:rPr lang="en-US" dirty="0"/>
              <a:t> with </a:t>
            </a:r>
          </a:p>
          <a:p>
            <a:pPr lvl="1"/>
            <a:r>
              <a:rPr lang="en-US" dirty="0"/>
              <a:t>delta stores (update, delete)</a:t>
            </a:r>
          </a:p>
          <a:p>
            <a:pPr lvl="1"/>
            <a:r>
              <a:rPr lang="en-US" dirty="0"/>
              <a:t>multiple undersized </a:t>
            </a:r>
            <a:r>
              <a:rPr lang="en-US" dirty="0" err="1"/>
              <a:t>rowgroups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1C7BC1-58A4-8E8C-950A-FDE776938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2" name="Picture 1" descr="A sign on a brick building&#10;&#10;Description automatically generated">
            <a:extLst>
              <a:ext uri="{FF2B5EF4-FFF2-40B4-BE49-F238E27FC236}">
                <a16:creationId xmlns:a16="http://schemas.microsoft.com/office/drawing/2014/main" id="{C1955970-ED93-8182-A4E2-14BDDFB51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456" y="3282696"/>
            <a:ext cx="6389556" cy="3493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4420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E4665-F5DE-A7CA-C4F9-875341DF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1BCFE-7F87-EE0C-F0D4-BCC43ECF2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Bill </a:t>
            </a:r>
            <a:r>
              <a:rPr lang="en-US" dirty="0" err="1"/>
              <a:t>Sanscrainte</a:t>
            </a:r>
            <a:r>
              <a:rPr lang="en-US" dirty="0"/>
              <a:t>	</a:t>
            </a:r>
            <a:r>
              <a:rPr lang="en-US" sz="3600" dirty="0">
                <a:hlinkClick r:id="rId3" action="ppaction://hlinkfile"/>
              </a:rPr>
              <a:t>linkedin.com/in/</a:t>
            </a:r>
            <a:r>
              <a:rPr lang="en-US" sz="3600" dirty="0" err="1">
                <a:hlinkClick r:id="rId3" action="ppaction://hlinkfile"/>
              </a:rPr>
              <a:t>billsanscrainte</a:t>
            </a:r>
            <a:br>
              <a:rPr lang="en-US" sz="3600" dirty="0"/>
            </a:br>
            <a:r>
              <a:rPr lang="en-US" sz="3600" dirty="0"/>
              <a:t>			</a:t>
            </a:r>
            <a:r>
              <a:rPr lang="en-US" sz="3600" dirty="0">
                <a:hlinkClick r:id="rId4"/>
              </a:rPr>
              <a:t>Bill@Sanscrainte.com</a:t>
            </a:r>
            <a:endParaRPr lang="en-US" sz="3600" dirty="0"/>
          </a:p>
          <a:p>
            <a:r>
              <a:rPr lang="en-US" dirty="0"/>
              <a:t>SQL Server since 6.5</a:t>
            </a:r>
          </a:p>
          <a:p>
            <a:pPr>
              <a:tabLst>
                <a:tab pos="1255713" algn="l"/>
              </a:tabLst>
            </a:pPr>
            <a:r>
              <a:rPr lang="en-US" dirty="0"/>
              <a:t>1984 - Executed first SQL statement</a:t>
            </a:r>
          </a:p>
          <a:p>
            <a:r>
              <a:rPr lang="en-US" dirty="0"/>
              <a:t>1994 - Started Data Consulting practice</a:t>
            </a:r>
          </a:p>
          <a:p>
            <a:r>
              <a:rPr lang="en-US" dirty="0"/>
              <a:t>2001 - Began version 1 of SQLXL tools</a:t>
            </a:r>
          </a:p>
          <a:p>
            <a:r>
              <a:rPr lang="en-US" dirty="0"/>
              <a:t>2020 - Retired to pursue SQL Server passion projects</a:t>
            </a:r>
          </a:p>
          <a:p>
            <a:r>
              <a:rPr lang="en-US" dirty="0"/>
              <a:t>Record holder for most SQL Cruises as a student</a:t>
            </a:r>
            <a:br>
              <a:rPr lang="en-US" dirty="0"/>
            </a:br>
            <a:r>
              <a:rPr lang="en-US" dirty="0"/>
              <a:t>SQL Server 10</a:t>
            </a:r>
            <a:br>
              <a:rPr lang="en-US" dirty="0"/>
            </a:br>
            <a:r>
              <a:rPr lang="en-US" dirty="0"/>
              <a:t>Oracle 2</a:t>
            </a:r>
          </a:p>
          <a:p>
            <a:pPr marL="0" indent="0" algn="ctr">
              <a:buNone/>
            </a:pPr>
            <a:endParaRPr lang="en-US" dirty="0"/>
          </a:p>
          <a:p>
            <a:pPr marL="1377950" indent="0">
              <a:buNone/>
            </a:pPr>
            <a:r>
              <a:rPr lang="en-US" sz="3200" b="1" dirty="0">
                <a:solidFill>
                  <a:srgbClr val="1B9D43"/>
                </a:solidFill>
              </a:rPr>
              <a:t>* Ask questions at any time! 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EBF78-D9E5-55A4-8411-119FECBE31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80" y="758952"/>
            <a:ext cx="3821455" cy="5748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1811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EAA6A-4986-55CD-7DA7-79812E285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FD889B-AD74-670D-104B-D9B3D2BD4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EAAE6B-841E-B433-DE92-98C596949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Retained indexes benefiting from structural changes:</a:t>
            </a:r>
          </a:p>
          <a:p>
            <a:pPr lvl="1"/>
            <a:r>
              <a:rPr lang="en-US" dirty="0"/>
              <a:t>Rowstore index - more key(s) don’t improve selectivity</a:t>
            </a:r>
          </a:p>
          <a:p>
            <a:pPr lvl="1"/>
            <a:r>
              <a:rPr lang="en-US" dirty="0"/>
              <a:t>FILL FACTOR = 100% with hi page splits (and opposite)</a:t>
            </a:r>
          </a:p>
          <a:p>
            <a:pPr lvl="1"/>
            <a:r>
              <a:rPr lang="en-US" dirty="0"/>
              <a:t>Index partition not match table partition</a:t>
            </a:r>
          </a:p>
          <a:p>
            <a:pPr lvl="1"/>
            <a:r>
              <a:rPr lang="en-US" dirty="0"/>
              <a:t>Collation mismatch</a:t>
            </a:r>
          </a:p>
          <a:p>
            <a:pPr lvl="1"/>
            <a:r>
              <a:rPr lang="en-US" dirty="0"/>
              <a:t>Page / row locking not enabled</a:t>
            </a:r>
          </a:p>
          <a:p>
            <a:pPr lvl="1"/>
            <a:r>
              <a:rPr lang="en-US" dirty="0"/>
              <a:t>Clustered rowstore index not “NUSE”</a:t>
            </a:r>
          </a:p>
          <a:p>
            <a:pPr lvl="2"/>
            <a:r>
              <a:rPr lang="en-US" b="1" u="sng" dirty="0"/>
              <a:t>N</a:t>
            </a:r>
            <a:r>
              <a:rPr lang="en-US" dirty="0"/>
              <a:t>arrow</a:t>
            </a:r>
          </a:p>
          <a:p>
            <a:pPr lvl="2"/>
            <a:r>
              <a:rPr lang="en-US" b="1" u="sng" dirty="0"/>
              <a:t>U</a:t>
            </a:r>
            <a:r>
              <a:rPr lang="en-US" dirty="0"/>
              <a:t>nique</a:t>
            </a:r>
          </a:p>
          <a:p>
            <a:pPr lvl="2"/>
            <a:r>
              <a:rPr lang="en-US" b="1" u="sng" dirty="0"/>
              <a:t>S</a:t>
            </a:r>
            <a:r>
              <a:rPr lang="en-US" dirty="0"/>
              <a:t>tatic</a:t>
            </a:r>
          </a:p>
          <a:p>
            <a:pPr lvl="2"/>
            <a:r>
              <a:rPr lang="en-US" b="1" u="sng" dirty="0"/>
              <a:t>E</a:t>
            </a:r>
            <a:r>
              <a:rPr lang="en-US" dirty="0"/>
              <a:t>ver increasing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54104-9EDE-69A4-96A6-72B791AFA1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Refactor</a:t>
            </a:r>
            <a:endParaRPr lang="en-US" dirty="0"/>
          </a:p>
        </p:txBody>
      </p:sp>
      <p:pic>
        <p:nvPicPr>
          <p:cNvPr id="13324" name="Picture 12" descr="Free Crane Silhouette vector and picture">
            <a:extLst>
              <a:ext uri="{FF2B5EF4-FFF2-40B4-BE49-F238E27FC236}">
                <a16:creationId xmlns:a16="http://schemas.microsoft.com/office/drawing/2014/main" id="{B9F0169E-648E-E796-7DDA-F79E2E7BF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939" y="2804193"/>
            <a:ext cx="5530061" cy="4043857"/>
          </a:xfrm>
          <a:prstGeom prst="rect">
            <a:avLst/>
          </a:prstGeom>
          <a:noFill/>
          <a:scene3d>
            <a:camera prst="orthographicFront">
              <a:rot lat="0" lon="11099999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75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3F1FDC-2EAB-3E5B-A9EA-D1BA2DC03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Disable index and statistics maintenance jobs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Reduce index metric resets</a:t>
            </a:r>
          </a:p>
          <a:p>
            <a:r>
              <a:rPr lang="en-US" dirty="0"/>
              <a:t>Weekly maintenance restart &amp; run business</a:t>
            </a:r>
          </a:p>
          <a:p>
            <a:r>
              <a:rPr lang="en-US" sz="2800" dirty="0"/>
              <a:t>At end of week build “before” baseline</a:t>
            </a:r>
          </a:p>
          <a:p>
            <a:r>
              <a:rPr lang="en-US" dirty="0"/>
              <a:t>Apply prescriptions to 4% (21) of tables</a:t>
            </a:r>
          </a:p>
          <a:p>
            <a:r>
              <a:rPr lang="en-US" sz="2800" dirty="0"/>
              <a:t>Weekly maintenance restart &amp; r</a:t>
            </a:r>
            <a:r>
              <a:rPr lang="en-US" dirty="0"/>
              <a:t>un business</a:t>
            </a:r>
          </a:p>
          <a:p>
            <a:r>
              <a:rPr lang="en-US" dirty="0"/>
              <a:t>End of week capture “after” statistics</a:t>
            </a:r>
            <a:endParaRPr lang="en-US" sz="2800" dirty="0"/>
          </a:p>
          <a:p>
            <a:r>
              <a:rPr lang="en-US" sz="2800" dirty="0"/>
              <a:t>Compare “after” to “before”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Note: “mostly similar” non-peak workloads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97A6FC-6B2A-E8F7-10D7-98245092868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Implement Prescriptions &amp; Measure Improvement</a:t>
            </a:r>
          </a:p>
        </p:txBody>
      </p:sp>
      <p:pic>
        <p:nvPicPr>
          <p:cNvPr id="2052" name="Picture 4" descr="Measurement Photos, Download The BEST Free Measurement Stock Photos &amp; HD  Images">
            <a:extLst>
              <a:ext uri="{FF2B5EF4-FFF2-40B4-BE49-F238E27FC236}">
                <a16:creationId xmlns:a16="http://schemas.microsoft.com/office/drawing/2014/main" id="{0470FD86-E677-0AED-409D-0E9EBCCE1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1" r="-55"/>
          <a:stretch/>
        </p:blipFill>
        <p:spPr bwMode="auto">
          <a:xfrm>
            <a:off x="7254240" y="832104"/>
            <a:ext cx="4937760" cy="592175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60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AF5C80-94B9-32A6-C443-15D28902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  <a:tabLst>
                <a:tab pos="4230688" algn="l"/>
              </a:tabLst>
            </a:pPr>
            <a:r>
              <a:rPr lang="en-US" b="1" u="sng" dirty="0"/>
              <a:t>System Waits</a:t>
            </a:r>
          </a:p>
          <a:p>
            <a:pPr>
              <a:spcBef>
                <a:spcPts val="600"/>
              </a:spcBef>
              <a:tabLst>
                <a:tab pos="4230688" algn="l"/>
              </a:tabLst>
            </a:pPr>
            <a:r>
              <a:rPr lang="en-US" b="1" dirty="0">
                <a:solidFill>
                  <a:srgbClr val="FF0000"/>
                </a:solidFill>
              </a:rPr>
              <a:t>RESOURCE_SEMAPHORE		</a:t>
            </a:r>
            <a:r>
              <a:rPr lang="en-US" b="1" dirty="0">
                <a:solidFill>
                  <a:srgbClr val="00B050"/>
                </a:solidFill>
              </a:rPr>
              <a:t>-71%</a:t>
            </a:r>
            <a:endParaRPr lang="en-US" dirty="0">
              <a:solidFill>
                <a:srgbClr val="00B050"/>
              </a:solidFill>
            </a:endParaRPr>
          </a:p>
          <a:p>
            <a:pPr>
              <a:spcBef>
                <a:spcPts val="600"/>
              </a:spcBef>
              <a:tabLst>
                <a:tab pos="4230688" algn="l"/>
              </a:tabLst>
            </a:pPr>
            <a:r>
              <a:rPr lang="en-US" b="1" dirty="0">
                <a:solidFill>
                  <a:srgbClr val="FF0000"/>
                </a:solidFill>
              </a:rPr>
              <a:t>THREADPOOL		</a:t>
            </a:r>
            <a:r>
              <a:rPr lang="en-US" b="1" dirty="0">
                <a:solidFill>
                  <a:srgbClr val="00B050"/>
                </a:solidFill>
              </a:rPr>
              <a:t>-67%</a:t>
            </a:r>
            <a:endParaRPr lang="en-US" dirty="0">
              <a:solidFill>
                <a:srgbClr val="00B050"/>
              </a:solidFill>
            </a:endParaRPr>
          </a:p>
          <a:p>
            <a:pPr>
              <a:spcBef>
                <a:spcPts val="600"/>
              </a:spcBef>
              <a:tabLst>
                <a:tab pos="4230688" algn="l"/>
              </a:tabLst>
            </a:pPr>
            <a:r>
              <a:rPr lang="en-US" dirty="0"/>
              <a:t>SOS_SCHEDULER_YIELD		</a:t>
            </a:r>
            <a:r>
              <a:rPr lang="en-US" b="1" dirty="0">
                <a:solidFill>
                  <a:srgbClr val="00B050"/>
                </a:solidFill>
              </a:rPr>
              <a:t>-63%</a:t>
            </a:r>
            <a:endParaRPr lang="en-US" dirty="0">
              <a:solidFill>
                <a:srgbClr val="00B050"/>
              </a:solidFill>
            </a:endParaRPr>
          </a:p>
          <a:p>
            <a:pPr>
              <a:spcBef>
                <a:spcPts val="600"/>
              </a:spcBef>
              <a:tabLst>
                <a:tab pos="4230688" algn="l"/>
              </a:tabLst>
            </a:pPr>
            <a:r>
              <a:rPr lang="en-US" dirty="0"/>
              <a:t>LCK_* &amp; PAGELATCH_*		</a:t>
            </a:r>
            <a:r>
              <a:rPr lang="en-US" b="1" dirty="0">
                <a:solidFill>
                  <a:srgbClr val="00B050"/>
                </a:solidFill>
              </a:rPr>
              <a:t>-52%</a:t>
            </a:r>
          </a:p>
          <a:p>
            <a:pPr marL="0" lvl="0" indent="0">
              <a:spcBef>
                <a:spcPts val="600"/>
              </a:spcBef>
              <a:buNone/>
              <a:tabLst>
                <a:tab pos="4230688" algn="l"/>
              </a:tabLst>
            </a:pPr>
            <a:r>
              <a:rPr lang="en-US" b="1" u="sng" dirty="0">
                <a:solidFill>
                  <a:prstClr val="black"/>
                </a:solidFill>
              </a:rPr>
              <a:t>Index Hurts</a:t>
            </a:r>
          </a:p>
          <a:p>
            <a:pPr>
              <a:spcBef>
                <a:spcPts val="600"/>
              </a:spcBef>
              <a:tabLst>
                <a:tab pos="4230688" algn="l"/>
              </a:tabLst>
            </a:pPr>
            <a:r>
              <a:rPr lang="en-US" dirty="0"/>
              <a:t>Waits - times &amp; counts		</a:t>
            </a:r>
            <a:r>
              <a:rPr lang="en-US" b="1" dirty="0">
                <a:solidFill>
                  <a:srgbClr val="00B050"/>
                </a:solidFill>
              </a:rPr>
              <a:t>-77%</a:t>
            </a:r>
            <a:endParaRPr lang="en-US" dirty="0">
              <a:solidFill>
                <a:srgbClr val="00B050"/>
              </a:solidFill>
            </a:endParaRPr>
          </a:p>
          <a:p>
            <a:pPr>
              <a:spcBef>
                <a:spcPts val="600"/>
              </a:spcBef>
              <a:tabLst>
                <a:tab pos="4230688" algn="l"/>
              </a:tabLst>
            </a:pPr>
            <a:r>
              <a:rPr lang="en-US" dirty="0"/>
              <a:t>Locks - count, promotions		</a:t>
            </a:r>
            <a:r>
              <a:rPr lang="en-US" b="1" dirty="0">
                <a:solidFill>
                  <a:srgbClr val="00B050"/>
                </a:solidFill>
              </a:rPr>
              <a:t>-62%</a:t>
            </a:r>
            <a:endParaRPr lang="en-US" dirty="0">
              <a:solidFill>
                <a:srgbClr val="00B050"/>
              </a:solidFill>
            </a:endParaRPr>
          </a:p>
          <a:p>
            <a:pPr>
              <a:spcBef>
                <a:spcPts val="600"/>
              </a:spcBef>
              <a:tabLst>
                <a:tab pos="4230688" algn="l"/>
              </a:tabLst>
            </a:pPr>
            <a:r>
              <a:rPr lang="en-US" dirty="0"/>
              <a:t>Scans &amp; lookups		</a:t>
            </a:r>
            <a:r>
              <a:rPr lang="en-US" b="1" dirty="0">
                <a:solidFill>
                  <a:srgbClr val="00B050"/>
                </a:solidFill>
              </a:rPr>
              <a:t>-58%</a:t>
            </a:r>
            <a:endParaRPr lang="en-US" dirty="0">
              <a:solidFill>
                <a:srgbClr val="00B050"/>
              </a:solidFill>
            </a:endParaRPr>
          </a:p>
          <a:p>
            <a:pPr>
              <a:spcBef>
                <a:spcPts val="600"/>
              </a:spcBef>
              <a:tabLst>
                <a:tab pos="4230688" algn="l"/>
              </a:tabLst>
            </a:pPr>
            <a:r>
              <a:rPr lang="en-US" dirty="0"/>
              <a:t>Read / Write ratio		</a:t>
            </a:r>
            <a:r>
              <a:rPr lang="en-US" b="1" dirty="0">
                <a:solidFill>
                  <a:srgbClr val="00B050"/>
                </a:solidFill>
              </a:rPr>
              <a:t>-47%</a:t>
            </a:r>
            <a:endParaRPr lang="en-US" dirty="0">
              <a:solidFill>
                <a:srgbClr val="00B050"/>
              </a:solidFill>
            </a:endParaRPr>
          </a:p>
          <a:p>
            <a:pPr>
              <a:spcBef>
                <a:spcPts val="600"/>
              </a:spcBef>
              <a:tabLst>
                <a:tab pos="4230688" algn="l"/>
              </a:tabLst>
            </a:pPr>
            <a:r>
              <a:rPr lang="en-US" dirty="0"/>
              <a:t>Writes		</a:t>
            </a:r>
            <a:r>
              <a:rPr lang="en-US" b="1" dirty="0">
                <a:solidFill>
                  <a:srgbClr val="00B050"/>
                </a:solidFill>
              </a:rPr>
              <a:t>-43%</a:t>
            </a:r>
            <a:endParaRPr lang="en-US" dirty="0">
              <a:solidFill>
                <a:srgbClr val="00B050"/>
              </a:solidFill>
            </a:endParaRPr>
          </a:p>
          <a:p>
            <a:pPr>
              <a:spcBef>
                <a:spcPts val="600"/>
              </a:spcBef>
              <a:tabLst>
                <a:tab pos="4230688" algn="l"/>
              </a:tabLst>
            </a:pPr>
            <a:r>
              <a:rPr lang="en-US" dirty="0"/>
              <a:t>Splits, merges, LOB		</a:t>
            </a:r>
            <a:r>
              <a:rPr lang="en-US" b="1" dirty="0">
                <a:solidFill>
                  <a:srgbClr val="00B050"/>
                </a:solidFill>
              </a:rPr>
              <a:t>-39%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spcBef>
                <a:spcPts val="600"/>
              </a:spcBef>
              <a:buNone/>
              <a:tabLst>
                <a:tab pos="5257800" algn="r"/>
              </a:tabLst>
            </a:pPr>
            <a:r>
              <a:rPr lang="en-US" sz="800" u="sng" dirty="0"/>
              <a:t>	</a:t>
            </a:r>
            <a:endParaRPr lang="en-US" sz="800" dirty="0"/>
          </a:p>
          <a:p>
            <a:pPr>
              <a:spcBef>
                <a:spcPts val="600"/>
              </a:spcBef>
              <a:tabLst>
                <a:tab pos="4230688" algn="l"/>
              </a:tabLst>
            </a:pPr>
            <a:r>
              <a:rPr lang="en-US" dirty="0"/>
              <a:t>Buffer cache usage		</a:t>
            </a:r>
            <a:r>
              <a:rPr lang="en-US" b="1" dirty="0">
                <a:solidFill>
                  <a:srgbClr val="00B050"/>
                </a:solidFill>
              </a:rPr>
              <a:t>-</a:t>
            </a:r>
            <a:r>
              <a:rPr lang="en-US" dirty="0">
                <a:solidFill>
                  <a:srgbClr val="00B050"/>
                </a:solidFill>
              </a:rPr>
              <a:t>  </a:t>
            </a:r>
            <a:r>
              <a:rPr lang="en-US" b="1" dirty="0">
                <a:solidFill>
                  <a:srgbClr val="00B050"/>
                </a:solidFill>
              </a:rPr>
              <a:t>0%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FD113-2425-D0E4-2E4D-2AED4EE78E7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SQL Wait Improvements versus Previous Week</a:t>
            </a:r>
          </a:p>
        </p:txBody>
      </p:sp>
      <p:pic>
        <p:nvPicPr>
          <p:cNvPr id="4" name="Picture 2" descr="eurasian businesswoman on laptop celebrating in office - victory celebration office stock pictures, royalty-free photos &amp; images">
            <a:extLst>
              <a:ext uri="{FF2B5EF4-FFF2-40B4-BE49-F238E27FC236}">
                <a16:creationId xmlns:a16="http://schemas.microsoft.com/office/drawing/2014/main" id="{DE12250A-A46C-02AB-FA02-85B877657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736" y="447040"/>
            <a:ext cx="4779264" cy="716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44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FCC9C2-393D-4B2C-1C2F-08A1C8DD9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Diagnostics!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BE7775-8672-D5DA-2AC1-A95E904B6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Diagnostics</a:t>
            </a:r>
          </a:p>
        </p:txBody>
      </p:sp>
    </p:spTree>
    <p:extLst>
      <p:ext uri="{BB962C8B-B14F-4D97-AF65-F5344CB8AC3E}">
        <p14:creationId xmlns:p14="http://schemas.microsoft.com/office/powerpoint/2010/main" val="329314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AE6C5E-81C7-4B6F-816C-E95907915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 to know”- like</a:t>
            </a:r>
          </a:p>
          <a:p>
            <a:pPr lvl="1"/>
            <a:r>
              <a:rPr lang="en-US" dirty="0"/>
              <a:t>Dates: Last read / written / modified / created / statistics updated …</a:t>
            </a:r>
          </a:p>
          <a:p>
            <a:pPr lvl="1"/>
            <a:r>
              <a:rPr lang="en-US" dirty="0"/>
              <a:t>“Key” configuration properties</a:t>
            </a:r>
          </a:p>
          <a:p>
            <a:pPr lvl="2"/>
            <a:r>
              <a:rPr lang="en-US" dirty="0"/>
              <a:t>server, instance, database, query store …</a:t>
            </a:r>
          </a:p>
          <a:p>
            <a:r>
              <a:rPr lang="en-US" dirty="0"/>
              <a:t>Items that “stand out” - like</a:t>
            </a:r>
          </a:p>
          <a:p>
            <a:pPr lvl="1"/>
            <a:r>
              <a:rPr lang="en-US" dirty="0"/>
              <a:t>Non-default properties, settings, parameters</a:t>
            </a:r>
          </a:p>
          <a:p>
            <a:pPr lvl="1"/>
            <a:r>
              <a:rPr lang="en-US" dirty="0"/>
              <a:t>High proportion of a hurt or other metric</a:t>
            </a:r>
          </a:p>
          <a:p>
            <a:pPr lvl="2"/>
            <a:r>
              <a:rPr lang="en-US" dirty="0"/>
              <a:t>e.g. waits, locks, splits, merges</a:t>
            </a:r>
          </a:p>
          <a:p>
            <a:r>
              <a:rPr lang="en-US" dirty="0"/>
              <a:t>Anti-Patterns - like</a:t>
            </a:r>
          </a:p>
          <a:p>
            <a:pPr lvl="1"/>
            <a:r>
              <a:rPr lang="en-US" dirty="0"/>
              <a:t>Big included columns</a:t>
            </a:r>
          </a:p>
          <a:p>
            <a:pPr lvl="1"/>
            <a:r>
              <a:rPr lang="en-US" dirty="0"/>
              <a:t>Uncovered foreign keys </a:t>
            </a:r>
          </a:p>
          <a:p>
            <a:pPr lvl="2"/>
            <a:r>
              <a:rPr lang="en-US" dirty="0"/>
              <a:t>with missing index recommendations</a:t>
            </a:r>
          </a:p>
          <a:p>
            <a:r>
              <a:rPr lang="en-US" dirty="0"/>
              <a:t>Link to Brent </a:t>
            </a:r>
            <a:r>
              <a:rPr lang="en-US" dirty="0" err="1"/>
              <a:t>Ozar’s</a:t>
            </a:r>
            <a:r>
              <a:rPr lang="en-US" dirty="0"/>
              <a:t> </a:t>
            </a:r>
            <a:r>
              <a:rPr lang="en-US" dirty="0" err="1"/>
              <a:t>sp_BlitzIndex</a:t>
            </a:r>
            <a:r>
              <a:rPr lang="en-US" dirty="0"/>
              <a:t> “Checks” (58)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18EA55-9134-BD7A-3455-91BC649CE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Why are We Doing It? - 485 Diagnostics (SQL version aware)</a:t>
            </a:r>
          </a:p>
        </p:txBody>
      </p:sp>
      <p:pic>
        <p:nvPicPr>
          <p:cNvPr id="4098" name="Picture 2" descr="stethoscope with computer mouse. - diagnostics stock pictures, royalty-free photos &amp; images">
            <a:extLst>
              <a:ext uri="{FF2B5EF4-FFF2-40B4-BE49-F238E27FC236}">
                <a16:creationId xmlns:a16="http://schemas.microsoft.com/office/drawing/2014/main" id="{7890A551-EC55-98E8-0815-BA95E5184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3" t="30667" r="-2008" b="5024"/>
          <a:stretch/>
        </p:blipFill>
        <p:spPr bwMode="auto">
          <a:xfrm>
            <a:off x="7563357" y="1636776"/>
            <a:ext cx="4623308" cy="4623308"/>
          </a:xfrm>
          <a:prstGeom prst="rect">
            <a:avLst/>
          </a:prstGeom>
          <a:noFill/>
          <a:scene3d>
            <a:camera prst="orthographicFront"/>
            <a:lightRig rig="soft" dir="t"/>
          </a:scene3d>
          <a:sp3d>
            <a:bevelT w="101600" prst="riblet"/>
            <a:bevelB w="1524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7DBB-2976-A329-3238-C780CDC1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Index Metadata and Other Metrics?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92F3A-9C29-E2A1-A84F-176656947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Hundreds of columns - details on</a:t>
            </a:r>
          </a:p>
          <a:p>
            <a:pPr lvl="1"/>
            <a:r>
              <a:rPr lang="en-US" dirty="0"/>
              <a:t>Index keys &amp; included columns</a:t>
            </a:r>
          </a:p>
          <a:p>
            <a:pPr lvl="1"/>
            <a:r>
              <a:rPr lang="en-US" dirty="0"/>
              <a:t>Foreign key constraints</a:t>
            </a:r>
          </a:p>
          <a:p>
            <a:pPr lvl="1"/>
            <a:r>
              <a:rPr lang="en-US" dirty="0"/>
              <a:t>Table &amp; column constraints</a:t>
            </a:r>
          </a:p>
          <a:p>
            <a:pPr lvl="1"/>
            <a:r>
              <a:rPr lang="en-US" dirty="0"/>
              <a:t>Statistics names and filter definitions</a:t>
            </a:r>
          </a:p>
          <a:p>
            <a:pPr lvl="1"/>
            <a:r>
              <a:rPr lang="en-US" dirty="0"/>
              <a:t>Extended properties</a:t>
            </a:r>
          </a:p>
          <a:p>
            <a:pPr lvl="1"/>
            <a:r>
              <a:rPr lang="en-US" dirty="0"/>
              <a:t>All Usage metrics</a:t>
            </a:r>
          </a:p>
          <a:p>
            <a:pPr lvl="1"/>
            <a:r>
              <a:rPr lang="en-US" dirty="0"/>
              <a:t>All Operational metrics</a:t>
            </a:r>
          </a:p>
          <a:p>
            <a:pPr lvl="2"/>
            <a:r>
              <a:rPr lang="en-US" dirty="0"/>
              <a:t>including in-memory &amp; columnstore</a:t>
            </a:r>
          </a:p>
          <a:p>
            <a:pPr lvl="1"/>
            <a:r>
              <a:rPr lang="en-US" dirty="0"/>
              <a:t>Metadata - index, table, database, instance</a:t>
            </a:r>
          </a:p>
        </p:txBody>
      </p:sp>
      <p:pic>
        <p:nvPicPr>
          <p:cNvPr id="4098" name="Picture 2" descr="full frame of piles of documents and papers on the work table. - jumbled data stock pictures, royalty-free photos &amp; images">
            <a:extLst>
              <a:ext uri="{FF2B5EF4-FFF2-40B4-BE49-F238E27FC236}">
                <a16:creationId xmlns:a16="http://schemas.microsoft.com/office/drawing/2014/main" id="{F653BB7D-33CA-5E3B-A283-6F1786E3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781" y="447040"/>
            <a:ext cx="4808220" cy="641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89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98654C-6724-42D5-5317-D4D99581D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5" y="447040"/>
            <a:ext cx="12191999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89 DMVs &amp; DMFs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925 columns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238 configurations &amp; settings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182 performance &amp; hurt metrics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53DD57-4779-94C8-A897-94C39D57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Ingredients</a:t>
            </a:r>
          </a:p>
        </p:txBody>
      </p:sp>
      <p:pic>
        <p:nvPicPr>
          <p:cNvPr id="23554" name="Picture 2" descr="Free Avocado Chopping Board photo and picture">
            <a:extLst>
              <a:ext uri="{FF2B5EF4-FFF2-40B4-BE49-F238E27FC236}">
                <a16:creationId xmlns:a16="http://schemas.microsoft.com/office/drawing/2014/main" id="{178D33D3-2236-5424-FE25-4E4E496C7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184" y="994447"/>
            <a:ext cx="5316146" cy="5316146"/>
          </a:xfrm>
          <a:prstGeom prst="rect">
            <a:avLst/>
          </a:prstGeom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41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edle in a haystack - needle in haystack stock pictures, royalty-free photos &amp; images">
            <a:extLst>
              <a:ext uri="{FF2B5EF4-FFF2-40B4-BE49-F238E27FC236}">
                <a16:creationId xmlns:a16="http://schemas.microsoft.com/office/drawing/2014/main" id="{09D3906E-2316-0870-8E93-0D4A1D538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888" y="-1116235"/>
            <a:ext cx="3852672" cy="797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11A678-3E0D-E823-0E26-52144D559399}"/>
              </a:ext>
            </a:extLst>
          </p:cNvPr>
          <p:cNvGraphicFramePr>
            <a:graphicFrameLocks noGrp="1"/>
          </p:cNvGraphicFramePr>
          <p:nvPr/>
        </p:nvGraphicFramePr>
        <p:xfrm>
          <a:off x="1" y="447039"/>
          <a:ext cx="12423647" cy="6414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9509">
                  <a:extLst>
                    <a:ext uri="{9D8B030D-6E8A-4147-A177-3AD203B41FA5}">
                      <a16:colId xmlns:a16="http://schemas.microsoft.com/office/drawing/2014/main" val="452529053"/>
                    </a:ext>
                  </a:extLst>
                </a:gridCol>
                <a:gridCol w="3595402">
                  <a:extLst>
                    <a:ext uri="{9D8B030D-6E8A-4147-A177-3AD203B41FA5}">
                      <a16:colId xmlns:a16="http://schemas.microsoft.com/office/drawing/2014/main" val="2398911564"/>
                    </a:ext>
                  </a:extLst>
                </a:gridCol>
                <a:gridCol w="5888736">
                  <a:extLst>
                    <a:ext uri="{9D8B030D-6E8A-4147-A177-3AD203B41FA5}">
                      <a16:colId xmlns:a16="http://schemas.microsoft.com/office/drawing/2014/main" val="3664697653"/>
                    </a:ext>
                  </a:extLst>
                </a:gridCol>
              </a:tblGrid>
              <a:tr h="64109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776663" algn="r"/>
                        </a:tabLst>
                        <a:defRPr/>
                      </a:pPr>
                      <a:r>
                        <a:rPr lang="en-US" sz="1400" b="1" u="sng" dirty="0">
                          <a:solidFill>
                            <a:schemeClr val="tx1"/>
                          </a:solidFill>
                        </a:rPr>
                        <a:t>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@@ Functions</a:t>
                      </a: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DBCC TRACESTATUS</a:t>
                      </a: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sys.availability_replicas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sys.change_tracking_databases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sys.database_scoped_configurations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  <a:tabLst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sys.dm_db_index_operational_stats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sys.dm_db_index_usage_stats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sys.dm_db_missing_index_columns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sys.dm_db_missing_index_details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sys.dm_db_missing_index_group_stats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sys.dm_db_missing_index_group_stats_query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sys.dm_db_missing_index_groups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sys.dm_exec_query_plan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sys.dm_exec_query_stats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sys.dm_exec_sessions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sys.dm_exec_sql_text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sys.dm_hadr_availability_replica_states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sys.dm_os_buffer_descriptors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sys.dm_os_sys_info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SERVERPROPERTY Function</a:t>
                      </a:r>
                    </a:p>
                    <a:p>
                      <a:pPr>
                        <a:spcBef>
                          <a:spcPts val="100"/>
                        </a:spcBef>
                      </a:pPr>
                      <a:endParaRPr lang="en-US" sz="1200" b="1" u="sng" dirty="0">
                        <a:solidFill>
                          <a:srgbClr val="0070C0"/>
                        </a:solidFill>
                      </a:endParaRPr>
                    </a:p>
                  </a:txBody>
                  <a:tcPr marL="36576" marR="18288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400" b="1" u="sng" dirty="0">
                          <a:solidFill>
                            <a:schemeClr val="tx1"/>
                          </a:solidFill>
                        </a:rPr>
                        <a:t>Database</a:t>
                      </a: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cdc.change_table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sys.allocation_units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sys.change_tracking_tables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sys.check_constraints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sys.column_store_row_groups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sys.column_type_usages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sys.computed_columns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sys.data_spaces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sys.database_automatic_tuning_options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sys.database_files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sys.database_query_store_options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sys.database_scoped_configurations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sys.default_constraints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sys.dm_db_column_store_row_group_operational_stats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sys.dm_db_column_store_row_group_physical_stats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sys.dm_db_incremental_stats_properties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sys.dm_db_partition_stats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sys.dm_db_stats_properties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sys.dm_db_xtp_hash_index_stats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sys.dm_db_xtp_Nonclustered_index_stats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sys.dm_db_xtp_object_stats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sys.dm_db_xtp_table_memory_stats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sys.dm_sql_referencing_entities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sys.dm_xtp_system_memory_consumers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sys.edge_constraint_clauses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sys.edge_constraints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sys.extended_properties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sys.filegroups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L="36576" marR="18288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sys.foreign_key_columns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sys.foreign_keys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sys.fulltext_catalogs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sys.hash_indexes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sys.identity_columns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sys.index_resumable_operations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sys.internal_partitions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sys.internal_tables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sys.key_constraints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sys.objects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sys.partition_functions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sys.partition_schemes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sys.schemas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sys.sequences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sys.spatial_index_tessellations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sys.spatial_indexes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sys.sql_expression_dependencies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sys.sql_modules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sys.stats_columns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sys.table_types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sys.triggers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sys.types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sys.views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sys.xml_indexes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sys.xtp_nonclustered_index_stats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sys.xtp_object_stats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L="36576" marR="18288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32917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EA2200B-4537-2F40-61E7-C02DD7F4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Ingredients</a:t>
            </a:r>
          </a:p>
        </p:txBody>
      </p:sp>
    </p:spTree>
    <p:extLst>
      <p:ext uri="{BB962C8B-B14F-4D97-AF65-F5344CB8AC3E}">
        <p14:creationId xmlns:p14="http://schemas.microsoft.com/office/powerpoint/2010/main" val="638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E81AB-B9DF-5CF8-3F74-94F9C950A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8819BB-B29E-BE96-94FA-30976F49A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5" y="447040"/>
            <a:ext cx="12191999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38 seconds on client</a:t>
            </a:r>
          </a:p>
          <a:p>
            <a:pPr>
              <a:spcBef>
                <a:spcPts val="600"/>
              </a:spcBef>
            </a:pPr>
            <a:r>
              <a:rPr lang="en-US" dirty="0"/>
              <a:t>Parameters</a:t>
            </a:r>
          </a:p>
          <a:p>
            <a:pPr lvl="1"/>
            <a:r>
              <a:rPr lang="en-US" dirty="0"/>
              <a:t>Single / User / All databases</a:t>
            </a:r>
          </a:p>
          <a:p>
            <a:pPr lvl="1"/>
            <a:r>
              <a:rPr lang="en-US" dirty="0"/>
              <a:t>Foreign Key Covering</a:t>
            </a:r>
          </a:p>
          <a:p>
            <a:pPr lvl="1"/>
            <a:r>
              <a:rPr lang="en-US" dirty="0"/>
              <a:t>Create Nonclustered Columnstore</a:t>
            </a:r>
          </a:p>
          <a:p>
            <a:pPr lvl="1"/>
            <a:r>
              <a:rPr lang="en-US" dirty="0"/>
              <a:t>Hurt weightings (17)</a:t>
            </a:r>
          </a:p>
          <a:p>
            <a:r>
              <a:rPr lang="en-US" dirty="0"/>
              <a:t>Versions</a:t>
            </a:r>
          </a:p>
          <a:p>
            <a:pPr lvl="1"/>
            <a:r>
              <a:rPr lang="en-US" dirty="0"/>
              <a:t>Boxed product 2012+</a:t>
            </a:r>
          </a:p>
          <a:p>
            <a:pPr lvl="1"/>
            <a:r>
              <a:rPr lang="en-US" dirty="0"/>
              <a:t>Azure SQL DB &amp; Managed Instance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1EC125-AB9B-E3D4-AFBA-8AA534BAC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</a:t>
            </a:r>
          </a:p>
        </p:txBody>
      </p:sp>
      <p:pic>
        <p:nvPicPr>
          <p:cNvPr id="2050" name="Picture 2" descr="man running on rolling clock - run time photographs and stock images">
            <a:extLst>
              <a:ext uri="{FF2B5EF4-FFF2-40B4-BE49-F238E27FC236}">
                <a16:creationId xmlns:a16="http://schemas.microsoft.com/office/drawing/2014/main" id="{ACD0552D-24C0-600D-11FE-295BE64E8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4" y="737870"/>
            <a:ext cx="58293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92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2 clones of database structure (1 for current state, 1 to make changes to)</a:t>
            </a:r>
          </a:p>
          <a:p>
            <a:r>
              <a:rPr lang="en-US" dirty="0"/>
              <a:t>Apply changes to clone &amp; create delta scripts using DDL comparison tool</a:t>
            </a:r>
          </a:p>
          <a:p>
            <a:r>
              <a:rPr lang="en-US" dirty="0"/>
              <a:t>Plan for tons of log file</a:t>
            </a:r>
          </a:p>
          <a:p>
            <a:r>
              <a:rPr lang="en-US" dirty="0"/>
              <a:t>Incrementalism - batch changes by table</a:t>
            </a:r>
          </a:p>
          <a:p>
            <a:pPr lvl="2"/>
            <a:r>
              <a:rPr lang="en-US" dirty="0"/>
              <a:t>Expedites (inevitable) rollbacks </a:t>
            </a:r>
          </a:p>
          <a:p>
            <a:r>
              <a:rPr lang="en-US" dirty="0"/>
              <a:t>Consider DISABLE before dropping</a:t>
            </a:r>
          </a:p>
          <a:p>
            <a:r>
              <a:rPr lang="en-US" dirty="0"/>
              <a:t>Check secondary before dropping!</a:t>
            </a:r>
          </a:p>
          <a:p>
            <a:r>
              <a:rPr lang="en-US" dirty="0"/>
              <a:t>Apply delta scripts to target database</a:t>
            </a:r>
          </a:p>
          <a:p>
            <a:r>
              <a:rPr lang="en-US" dirty="0"/>
              <a:t>Re-compare “end state” to target database</a:t>
            </a:r>
          </a:p>
          <a:p>
            <a:pPr lvl="1"/>
            <a:r>
              <a:rPr lang="en-US" dirty="0"/>
              <a:t>Address any discrepancies</a:t>
            </a:r>
          </a:p>
          <a:p>
            <a:r>
              <a:rPr lang="en-US" dirty="0"/>
              <a:t>Create “rollback” from clone if SHTF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Index Fixes</a:t>
            </a:r>
          </a:p>
        </p:txBody>
      </p:sp>
      <p:pic>
        <p:nvPicPr>
          <p:cNvPr id="19458" name="Picture 2" descr="man holding brown rolling pin">
            <a:extLst>
              <a:ext uri="{FF2B5EF4-FFF2-40B4-BE49-F238E27FC236}">
                <a16:creationId xmlns:a16="http://schemas.microsoft.com/office/drawing/2014/main" id="{CF930B3C-0926-7103-A450-70C872A12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456" y="2478024"/>
            <a:ext cx="5567172" cy="369660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58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9F81-224E-B779-4D35-B0CC75293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33" y="456276"/>
            <a:ext cx="6015351" cy="6106158"/>
          </a:xfrm>
          <a:noFill/>
        </p:spPr>
        <p:txBody>
          <a:bodyPr wrap="square" anchor="ctr" anchorCtr="0"/>
          <a:lstStyle/>
          <a:p>
            <a:pPr marL="0" indent="0" algn="ctr">
              <a:buNone/>
            </a:pPr>
            <a:r>
              <a:rPr lang="en-US" sz="5400" dirty="0"/>
              <a:t>“Poorly designed indexes and a lack of indexes are primary sources of database application bottlenecks”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learn.microsoft.com 07/26/2024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D6BE4-8227-83DB-E12E-7F19FEB4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Why are we here?</a:t>
            </a:r>
          </a:p>
        </p:txBody>
      </p:sp>
      <p:pic>
        <p:nvPicPr>
          <p:cNvPr id="16390" name="Picture 6" descr="children's age, 8 to 9 year old children in lower grades, facial expression communication concept, elementary school students, mischievous, humor concept, girl woman - wonder amazement stock pictures, royalty-free photos &amp; images">
            <a:extLst>
              <a:ext uri="{FF2B5EF4-FFF2-40B4-BE49-F238E27FC236}">
                <a16:creationId xmlns:a16="http://schemas.microsoft.com/office/drawing/2014/main" id="{6CEE6F93-AE24-E764-1465-2652BB370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66432" y="722376"/>
            <a:ext cx="3547872" cy="53218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ContrastingLeftFacing">
              <a:rot lat="20939999" lon="2100000" rev="20699999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3777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7EC68-AF98-81F7-2FE1-11EDE8F0B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News - even bigger event SQL CPU max 32%, no issues reported</a:t>
            </a:r>
          </a:p>
          <a:p>
            <a:pPr lvl="1"/>
            <a:r>
              <a:rPr lang="en-US" dirty="0"/>
              <a:t>More better - No performance complaints!</a:t>
            </a:r>
          </a:p>
          <a:p>
            <a:r>
              <a:rPr lang="en-US" dirty="0"/>
              <a:t>Completed most of the remaining index prescriptions, including:</a:t>
            </a:r>
          </a:p>
          <a:p>
            <a:pPr lvl="1"/>
            <a:r>
              <a:rPr lang="en-US" dirty="0"/>
              <a:t>Replaced least-used indexes with nonclustered </a:t>
            </a:r>
            <a:r>
              <a:rPr lang="en-US" dirty="0" err="1"/>
              <a:t>columnstores</a:t>
            </a:r>
            <a:endParaRPr lang="en-US" dirty="0"/>
          </a:p>
          <a:p>
            <a:pPr lvl="1"/>
            <a:r>
              <a:rPr lang="en-US" dirty="0"/>
              <a:t>Removed </a:t>
            </a:r>
          </a:p>
          <a:p>
            <a:pPr lvl="2"/>
            <a:r>
              <a:rPr lang="en-US" dirty="0"/>
              <a:t>indexes not adding value</a:t>
            </a:r>
          </a:p>
          <a:p>
            <a:pPr lvl="2"/>
            <a:r>
              <a:rPr lang="en-US" dirty="0"/>
              <a:t>Redundant/overlap indexes</a:t>
            </a:r>
          </a:p>
          <a:p>
            <a:pPr lvl="1"/>
            <a:r>
              <a:rPr lang="en-US" dirty="0"/>
              <a:t>Requested </a:t>
            </a:r>
          </a:p>
          <a:p>
            <a:pPr lvl="2"/>
            <a:r>
              <a:rPr lang="en-US" dirty="0"/>
              <a:t>high-value missing indexes</a:t>
            </a:r>
          </a:p>
          <a:p>
            <a:pPr lvl="2"/>
            <a:r>
              <a:rPr lang="en-US" dirty="0"/>
              <a:t>clusters on heaps</a:t>
            </a:r>
          </a:p>
          <a:p>
            <a:pPr lvl="2"/>
            <a:r>
              <a:rPr lang="en-US" dirty="0"/>
              <a:t>foreign key covers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CDC90-5B31-C0BF-51B8-228F61C2B55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They Lived Happily Ever After</a:t>
            </a:r>
          </a:p>
        </p:txBody>
      </p:sp>
      <p:pic>
        <p:nvPicPr>
          <p:cNvPr id="18434" name="Picture 2" descr="yellow smiley emoji on gray textile">
            <a:extLst>
              <a:ext uri="{FF2B5EF4-FFF2-40B4-BE49-F238E27FC236}">
                <a16:creationId xmlns:a16="http://schemas.microsoft.com/office/drawing/2014/main" id="{AC6A758F-4FE7-86D0-0661-B9823ADC1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936" y="2551176"/>
            <a:ext cx="6315455" cy="41077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63500" dist="1397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6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A38C0A-0ACC-C771-E128-2B1B7BB2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" y="3048"/>
            <a:ext cx="12192000" cy="447039"/>
          </a:xfrm>
        </p:spPr>
        <p:txBody>
          <a:bodyPr/>
          <a:lstStyle/>
          <a:p>
            <a:pPr algn="ctr"/>
            <a:r>
              <a:rPr lang="en-US" dirty="0"/>
              <a:t>Special thanks to these and other SQL community contributors!</a:t>
            </a:r>
          </a:p>
        </p:txBody>
      </p:sp>
      <p:pic>
        <p:nvPicPr>
          <p:cNvPr id="8" name="Graphic 7" descr="Stars">
            <a:extLst>
              <a:ext uri="{FF2B5EF4-FFF2-40B4-BE49-F238E27FC236}">
                <a16:creationId xmlns:a16="http://schemas.microsoft.com/office/drawing/2014/main" id="{AAD9A8EA-FD84-A181-A85C-21224C5EE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869" y="212851"/>
            <a:ext cx="4078224" cy="4078224"/>
          </a:xfrm>
          <a:prstGeom prst="rect">
            <a:avLst/>
          </a:prstGeom>
        </p:spPr>
      </p:pic>
      <p:pic>
        <p:nvPicPr>
          <p:cNvPr id="9" name="Graphic 8" descr="Stars">
            <a:extLst>
              <a:ext uri="{FF2B5EF4-FFF2-40B4-BE49-F238E27FC236}">
                <a16:creationId xmlns:a16="http://schemas.microsoft.com/office/drawing/2014/main" id="{FDF4389D-CABD-350E-7D20-6341273A8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4935" y="226567"/>
            <a:ext cx="4078224" cy="4078224"/>
          </a:xfrm>
          <a:prstGeom prst="rect">
            <a:avLst/>
          </a:prstGeom>
        </p:spPr>
      </p:pic>
      <p:pic>
        <p:nvPicPr>
          <p:cNvPr id="10" name="Graphic 9" descr="Stars">
            <a:extLst>
              <a:ext uri="{FF2B5EF4-FFF2-40B4-BE49-F238E27FC236}">
                <a16:creationId xmlns:a16="http://schemas.microsoft.com/office/drawing/2014/main" id="{947443AF-20C2-6280-686F-F0733121A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8309" y="212851"/>
            <a:ext cx="4078224" cy="4078224"/>
          </a:xfrm>
          <a:prstGeom prst="rect">
            <a:avLst/>
          </a:prstGeom>
        </p:spPr>
      </p:pic>
      <p:pic>
        <p:nvPicPr>
          <p:cNvPr id="11" name="Graphic 10" descr="Stars">
            <a:extLst>
              <a:ext uri="{FF2B5EF4-FFF2-40B4-BE49-F238E27FC236}">
                <a16:creationId xmlns:a16="http://schemas.microsoft.com/office/drawing/2014/main" id="{016B5A00-4EE1-0B63-1256-23EF34FBA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58216" y="2891026"/>
            <a:ext cx="4078224" cy="4078224"/>
          </a:xfrm>
          <a:prstGeom prst="rect">
            <a:avLst/>
          </a:prstGeom>
        </p:spPr>
      </p:pic>
      <p:pic>
        <p:nvPicPr>
          <p:cNvPr id="12" name="Graphic 11" descr="Stars">
            <a:extLst>
              <a:ext uri="{FF2B5EF4-FFF2-40B4-BE49-F238E27FC236}">
                <a16:creationId xmlns:a16="http://schemas.microsoft.com/office/drawing/2014/main" id="{A2AEEA74-9470-90F8-EC61-6AA8ED97F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9376" y="2888486"/>
            <a:ext cx="4078224" cy="4078224"/>
          </a:xfrm>
          <a:prstGeom prst="rect">
            <a:avLst/>
          </a:prstGeom>
        </p:spPr>
      </p:pic>
      <p:pic>
        <p:nvPicPr>
          <p:cNvPr id="13" name="Graphic 12" descr="Stars">
            <a:extLst>
              <a:ext uri="{FF2B5EF4-FFF2-40B4-BE49-F238E27FC236}">
                <a16:creationId xmlns:a16="http://schemas.microsoft.com/office/drawing/2014/main" id="{054C10E1-8590-5803-26BB-7F872284A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0494" y="2892668"/>
            <a:ext cx="4078224" cy="4078224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74AF5FD-E520-1F5B-638E-84FBF57EC8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7140765"/>
              </p:ext>
            </p:extLst>
          </p:nvPr>
        </p:nvGraphicFramePr>
        <p:xfrm>
          <a:off x="-12970" y="447041"/>
          <a:ext cx="12192001" cy="6407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1642">
                  <a:extLst>
                    <a:ext uri="{9D8B030D-6E8A-4147-A177-3AD203B41FA5}">
                      <a16:colId xmlns:a16="http://schemas.microsoft.com/office/drawing/2014/main" val="1690387849"/>
                    </a:ext>
                  </a:extLst>
                </a:gridCol>
                <a:gridCol w="3218688">
                  <a:extLst>
                    <a:ext uri="{9D8B030D-6E8A-4147-A177-3AD203B41FA5}">
                      <a16:colId xmlns:a16="http://schemas.microsoft.com/office/drawing/2014/main" val="273103588"/>
                    </a:ext>
                  </a:extLst>
                </a:gridCol>
                <a:gridCol w="2957234">
                  <a:extLst>
                    <a:ext uri="{9D8B030D-6E8A-4147-A177-3AD203B41FA5}">
                      <a16:colId xmlns:a16="http://schemas.microsoft.com/office/drawing/2014/main" val="786402301"/>
                    </a:ext>
                  </a:extLst>
                </a:gridCol>
                <a:gridCol w="3674437">
                  <a:extLst>
                    <a:ext uri="{9D8B030D-6E8A-4147-A177-3AD203B41FA5}">
                      <a16:colId xmlns:a16="http://schemas.microsoft.com/office/drawing/2014/main" val="2025869632"/>
                    </a:ext>
                  </a:extLst>
                </a:gridCol>
              </a:tblGrid>
              <a:tr h="6407911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Brent Ozar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Kevin Kline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Jes</a:t>
                      </a: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Borland</a:t>
                      </a:r>
                    </a:p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Tom Collins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Erik Darling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Glenn Berry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Gail Shaw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Pedro Lopes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Dave Bland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Tim Ford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Sean McCown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Kendra Little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Pinal Dave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Phil Factor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Kalen Delaney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Jason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Strate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Jared Westover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Percy Reyes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Grant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Fritchey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Andy Yun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Paul Randall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Kimberly Tripp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Edward Pollack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Ahmad Yaseen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Evgeniy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Gribkov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Ola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Hallengren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Denny Cherry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Aaron Bertrand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Jonathan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Kehayias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Dmitri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Korotkevitch</a:t>
                      </a:r>
                    </a:p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Niko Neugebauer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Monica Rathbun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Kendall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vanDyke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Thomas LaRock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Torsten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Strauß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Rebecca Hirschfield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101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36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8 hours free consulting!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Free Stuff!</a:t>
            </a:r>
          </a:p>
        </p:txBody>
      </p:sp>
      <p:pic>
        <p:nvPicPr>
          <p:cNvPr id="3078" name="Picture 6" descr="dream checklist - great deal photos and stock images">
            <a:extLst>
              <a:ext uri="{FF2B5EF4-FFF2-40B4-BE49-F238E27FC236}">
                <a16:creationId xmlns:a16="http://schemas.microsoft.com/office/drawing/2014/main" id="{9CD35257-A406-BBD3-7D77-5EF9E6A6F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3" y="1160272"/>
            <a:ext cx="8546592" cy="569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50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C053C9-29BA-C090-E3FF-6A0FF530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050" name="Picture 2" descr="question mark - questions stock pictures, royalty-free photos &amp; images">
            <a:extLst>
              <a:ext uri="{FF2B5EF4-FFF2-40B4-BE49-F238E27FC236}">
                <a16:creationId xmlns:a16="http://schemas.microsoft.com/office/drawing/2014/main" id="{9B4F3622-AC3F-22E5-3C82-805F215B35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992" y="722376"/>
            <a:ext cx="3938016" cy="59070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190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69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74618-96F3-DD91-27BC-89F107A1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fill out the Session Evaluation!</a:t>
            </a:r>
          </a:p>
        </p:txBody>
      </p:sp>
      <p:pic>
        <p:nvPicPr>
          <p:cNvPr id="2050" name="Picture 2" descr="your opinion counts street sign - new way of thinking sign stock pictures, royalty-free photos &amp; images">
            <a:extLst>
              <a:ext uri="{FF2B5EF4-FFF2-40B4-BE49-F238E27FC236}">
                <a16:creationId xmlns:a16="http://schemas.microsoft.com/office/drawing/2014/main" id="{720484F3-542E-A46E-E200-429DCF890C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108" y="447040"/>
            <a:ext cx="9701784" cy="64678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524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19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7F5F667-7849-C6FC-FD5F-FCB092B87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800" dirty="0"/>
              <a:t>Bill Sanscrainte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US" sz="3600" dirty="0">
                <a:hlinkClick r:id="rId3" action="ppaction://hlinkfile"/>
              </a:rPr>
              <a:t>linkedin.com/in/</a:t>
            </a:r>
            <a:r>
              <a:rPr lang="en-US" sz="3600" dirty="0" err="1">
                <a:hlinkClick r:id="rId3" action="ppaction://hlinkfile"/>
              </a:rPr>
              <a:t>billsanscrainte</a:t>
            </a:r>
            <a:r>
              <a:rPr lang="en-US" sz="3600" dirty="0"/>
              <a:t> &amp; </a:t>
            </a:r>
            <a:r>
              <a:rPr lang="en-US" sz="3600" dirty="0">
                <a:hlinkClick r:id="rId4"/>
              </a:rPr>
              <a:t>Bill@Sanscrainte.com</a:t>
            </a:r>
            <a:endParaRPr lang="en-US" sz="3600" dirty="0"/>
          </a:p>
          <a:p>
            <a:pPr marL="0" indent="0">
              <a:buNone/>
            </a:pPr>
            <a:r>
              <a:rPr lang="en-US" dirty="0"/>
              <a:t>Presentation, spreadsheet, &amp; T-SQL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6600" dirty="0">
                <a:hlinkClick r:id="rId5"/>
              </a:rPr>
              <a:t>https://github.com/SQLXL/SQLXL</a:t>
            </a:r>
            <a:endParaRPr lang="en-US" sz="66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Also See: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hlinkClick r:id="rId6"/>
              </a:rPr>
              <a:t>Brent </a:t>
            </a:r>
            <a:r>
              <a:rPr lang="en-US" sz="2400" dirty="0" err="1">
                <a:hlinkClick r:id="rId6"/>
              </a:rPr>
              <a:t>Ozar’s</a:t>
            </a:r>
            <a:r>
              <a:rPr lang="en-US" sz="2400" dirty="0">
                <a:hlinkClick r:id="rId6"/>
              </a:rPr>
              <a:t> </a:t>
            </a:r>
            <a:r>
              <a:rPr lang="en-US" sz="2400" dirty="0" err="1">
                <a:hlinkClick r:id="rId6"/>
              </a:rPr>
              <a:t>sp_BlitzIndex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Glenn Berry’s 89 (2022) Diagnostic Information Queries</a:t>
            </a: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hlinkClick r:id="rId8"/>
              </a:rPr>
              <a:t>Aaron Bertrand’s 40 table property queries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9"/>
              </a:rPr>
              <a:t>Book: Expert Performance Indexing in Azure SQL and SQL Server 2022</a:t>
            </a:r>
            <a:endParaRPr lang="en-US" sz="2400" dirty="0"/>
          </a:p>
          <a:p>
            <a:pPr marL="0" indent="0">
              <a:buNone/>
            </a:pPr>
            <a:endParaRPr lang="en-US" sz="800" dirty="0"/>
          </a:p>
          <a:p>
            <a:pPr marL="0" indent="0">
              <a:spcBef>
                <a:spcPts val="600"/>
              </a:spcBef>
              <a:buNone/>
            </a:pPr>
            <a:endParaRPr lang="en-US" sz="24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/>
              <a:t>Link to </a:t>
            </a:r>
            <a:r>
              <a:rPr lang="en-US" sz="2400" dirty="0" err="1"/>
              <a:t>sp_Blitz_Index</a:t>
            </a:r>
            <a:r>
              <a:rPr lang="en-US" sz="2400" dirty="0"/>
              <a:t> Checks: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hlinkClick r:id="rId10"/>
              </a:rPr>
              <a:t>https://github.com/BrentOzarULTD/SQL-Server-First-Responder-Kit/blob/dev/Documentation/sp_BlitzIndex_Checks_by_Priority.md</a:t>
            </a:r>
            <a:endParaRPr lang="en-US" sz="17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D938C-20EA-C8B8-A67C-E14B5E59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Thanks for coming!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9DAB69-F710-7923-41E2-AAFE0F57C2D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711" t="3837"/>
          <a:stretch/>
        </p:blipFill>
        <p:spPr>
          <a:xfrm>
            <a:off x="8766048" y="3172967"/>
            <a:ext cx="3425951" cy="333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3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5F757B-55B7-3948-4CAD-4303A2F3974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4476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245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844776-6D41-E2FC-93D9-A214D31C6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2000" cy="6410960"/>
          </a:xfrm>
        </p:spPr>
        <p:txBody>
          <a:bodyPr/>
          <a:lstStyle/>
          <a:p>
            <a:r>
              <a:rPr lang="en-US" dirty="0"/>
              <a:t>Early Days</a:t>
            </a:r>
          </a:p>
          <a:p>
            <a:pPr lvl="1"/>
            <a:r>
              <a:rPr lang="en-US" dirty="0"/>
              <a:t>Download SQL Community scripts, copy/paste results, seek actionable nuggets</a:t>
            </a:r>
          </a:p>
          <a:p>
            <a:r>
              <a:rPr lang="en-US" dirty="0"/>
              <a:t>Building Skills </a:t>
            </a:r>
          </a:p>
          <a:p>
            <a:pPr lvl="1"/>
            <a:r>
              <a:rPr lang="en-US" dirty="0"/>
              <a:t>Linked SQL Server to Excel to better accumulate scripts &amp; results</a:t>
            </a:r>
          </a:p>
          <a:p>
            <a:pPr lvl="1"/>
            <a:r>
              <a:rPr lang="en-US" dirty="0"/>
              <a:t>Combined “best of” community scripts</a:t>
            </a:r>
          </a:p>
          <a:p>
            <a:pPr lvl="1"/>
            <a:r>
              <a:rPr lang="en-US" dirty="0"/>
              <a:t>Added metadata, foreign keys, missing indexes, usage metrics, statistics</a:t>
            </a:r>
          </a:p>
          <a:p>
            <a:pPr lvl="1"/>
            <a:r>
              <a:rPr lang="en-US" dirty="0"/>
              <a:t>Included specialty index details, history tables, internal tables</a:t>
            </a:r>
          </a:p>
          <a:p>
            <a:pPr lvl="1"/>
            <a:r>
              <a:rPr lang="en-US" dirty="0"/>
              <a:t>Glued it all together by table &amp; index</a:t>
            </a:r>
          </a:p>
          <a:p>
            <a:r>
              <a:rPr lang="en-US" dirty="0"/>
              <a:t>Today’s Agenda … </a:t>
            </a:r>
            <a:r>
              <a:rPr lang="en-US" dirty="0" err="1"/>
              <a:t>SQLXL_Index</a:t>
            </a:r>
            <a:endParaRPr lang="en-US" dirty="0"/>
          </a:p>
          <a:p>
            <a:pPr lvl="1"/>
            <a:r>
              <a:rPr lang="en-US" dirty="0"/>
              <a:t>Integrate meaningful diagnostics</a:t>
            </a:r>
          </a:p>
          <a:p>
            <a:pPr lvl="1"/>
            <a:r>
              <a:rPr lang="en-US" dirty="0"/>
              <a:t>Prescribe index-level activities</a:t>
            </a:r>
          </a:p>
          <a:p>
            <a:pPr lvl="1"/>
            <a:r>
              <a:rPr lang="en-US" dirty="0"/>
              <a:t>Prioritize index tuning actions</a:t>
            </a:r>
          </a:p>
          <a:p>
            <a:pPr lvl="1"/>
            <a:r>
              <a:rPr lang="en-US" dirty="0"/>
              <a:t>Start with tuning indexes?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823519-A215-A150-AFB3-E82AC3E43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Index Tuning Journey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13CB5CE2-4ABD-2490-2430-48A39AB46B6F}"/>
              </a:ext>
            </a:extLst>
          </p:cNvPr>
          <p:cNvSpPr/>
          <p:nvPr/>
        </p:nvSpPr>
        <p:spPr>
          <a:xfrm>
            <a:off x="5437632" y="4270248"/>
            <a:ext cx="512064" cy="2194560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Agenda</a:t>
            </a:r>
          </a:p>
        </p:txBody>
      </p:sp>
      <p:pic>
        <p:nvPicPr>
          <p:cNvPr id="2052" name="Picture 4" descr="map, compass and binoculars - roadmap stock pictures, royalty-free photos &amp; images">
            <a:extLst>
              <a:ext uri="{FF2B5EF4-FFF2-40B4-BE49-F238E27FC236}">
                <a16:creationId xmlns:a16="http://schemas.microsoft.com/office/drawing/2014/main" id="{CFBFC323-CE7F-9A3F-0D42-E76FBB87B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041" y="3713993"/>
            <a:ext cx="4647662" cy="314400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66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F0994E-1073-2DA8-CD1A-5D008857C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3944"/>
            <a:ext cx="12192001" cy="6414056"/>
          </a:xfrm>
        </p:spPr>
        <p:txBody>
          <a:bodyPr/>
          <a:lstStyle/>
          <a:p>
            <a:r>
              <a:rPr lang="en-US" dirty="0"/>
              <a:t>Business: Membership &amp; Event Management services</a:t>
            </a:r>
          </a:p>
          <a:p>
            <a:r>
              <a:rPr lang="en-US" dirty="0"/>
              <a:t>Application: Has “always” been “slow” and getting “slower”</a:t>
            </a:r>
          </a:p>
          <a:p>
            <a:r>
              <a:rPr lang="en-US" dirty="0"/>
              <a:t>Problem: SQL Server “failed” when really busy</a:t>
            </a:r>
          </a:p>
          <a:p>
            <a:r>
              <a:rPr lang="en-US" dirty="0"/>
              <a:t>Consultant : Where do we start?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DC586-21E3-16B3-660E-581BFDE455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Once Upon a Time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A9E16C1-A1B4-EC99-A46B-1F720C09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62" y="2002536"/>
            <a:ext cx="7205472" cy="499879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006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8024A2-0949-4343-66EA-E43B110D4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- any money?</a:t>
            </a:r>
          </a:p>
          <a:p>
            <a:r>
              <a:rPr lang="en-US" dirty="0">
                <a:solidFill>
                  <a:prstClr val="black"/>
                </a:solidFill>
              </a:rPr>
              <a:t>Refactor - any staff not committed to high priorities?</a:t>
            </a:r>
            <a:endParaRPr lang="en-US" dirty="0"/>
          </a:p>
          <a:p>
            <a:r>
              <a:rPr lang="en-US" dirty="0"/>
              <a:t>Database </a:t>
            </a:r>
          </a:p>
          <a:p>
            <a:pPr lvl="1"/>
            <a:r>
              <a:rPr lang="en-US" dirty="0"/>
              <a:t>Indexes been “tuned” “recently”?</a:t>
            </a:r>
          </a:p>
          <a:p>
            <a:pPr lvl="1"/>
            <a:r>
              <a:rPr lang="en-US" dirty="0"/>
              <a:t>Activity peaks random?</a:t>
            </a:r>
          </a:p>
          <a:p>
            <a:pPr lvl="1"/>
            <a:r>
              <a:rPr lang="en-US" dirty="0"/>
              <a:t>CPU grows exponentially as users grow linearly?</a:t>
            </a:r>
          </a:p>
          <a:p>
            <a:pPr lvl="1"/>
            <a:r>
              <a:rPr lang="en-US" dirty="0"/>
              <a:t>“</a:t>
            </a:r>
            <a:r>
              <a:rPr lang="en-US" b="1" dirty="0">
                <a:solidFill>
                  <a:srgbClr val="FF0000"/>
                </a:solidFill>
              </a:rPr>
              <a:t>Poison</a:t>
            </a:r>
            <a:r>
              <a:rPr lang="en-US" dirty="0"/>
              <a:t>” SQL wait types? - RESOURCE_SEMAPHORE, THREADPOOL</a:t>
            </a:r>
          </a:p>
          <a:p>
            <a:pPr lvl="1"/>
            <a:r>
              <a:rPr lang="en-US" dirty="0"/>
              <a:t>“</a:t>
            </a:r>
            <a:r>
              <a:rPr lang="en-US" b="1" dirty="0">
                <a:solidFill>
                  <a:srgbClr val="FF0000"/>
                </a:solidFill>
              </a:rPr>
              <a:t>Lots</a:t>
            </a:r>
            <a:r>
              <a:rPr lang="en-US" dirty="0"/>
              <a:t>” SOS_SCHEDULER_YIELD waits?</a:t>
            </a:r>
          </a:p>
          <a:p>
            <a:pPr lvl="1"/>
            <a:r>
              <a:rPr lang="en-US" dirty="0"/>
              <a:t>“</a:t>
            </a:r>
            <a:r>
              <a:rPr lang="en-US" b="1" dirty="0">
                <a:solidFill>
                  <a:srgbClr val="FF0000"/>
                </a:solidFill>
              </a:rPr>
              <a:t>High</a:t>
            </a:r>
            <a:r>
              <a:rPr lang="en-US" dirty="0"/>
              <a:t>” Lock &amp; Latch waits?</a:t>
            </a:r>
          </a:p>
          <a:p>
            <a:pPr lvl="1"/>
            <a:r>
              <a:rPr lang="en-US" dirty="0"/>
              <a:t>Maintenance window too big?</a:t>
            </a:r>
          </a:p>
          <a:p>
            <a:pPr lvl="1"/>
            <a:r>
              <a:rPr lang="en-US" dirty="0"/>
              <a:t>Missing index / Data Tuning Advisor </a:t>
            </a:r>
            <a:br>
              <a:rPr lang="en-US" dirty="0"/>
            </a:br>
            <a:r>
              <a:rPr lang="en-US" dirty="0"/>
              <a:t>recommendations applied “often”?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86F3B-78AC-B297-301C-74DCA50A1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Start?</a:t>
            </a:r>
          </a:p>
        </p:txBody>
      </p:sp>
      <p:pic>
        <p:nvPicPr>
          <p:cNvPr id="3082" name="Picture 10" descr="hands, documents and writing with a woman in a hospital, filling out an application or questionnaire for healthcare overhead. medical, checklist and paperwork with a person filing an insurance report - people with checklist stock pictures, royalty-free photos &amp; images">
            <a:extLst>
              <a:ext uri="{FF2B5EF4-FFF2-40B4-BE49-F238E27FC236}">
                <a16:creationId xmlns:a16="http://schemas.microsoft.com/office/drawing/2014/main" id="{31823B3C-B35A-12DC-381A-C5E5C48D3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60" y="3647440"/>
            <a:ext cx="4815839" cy="32105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86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052378B-CBB1-ACC0-7D5B-4D767E5FA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solidFill>
            <a:srgbClr val="FFC000"/>
          </a:solidFill>
        </p:spPr>
        <p:txBody>
          <a:bodyPr/>
          <a:lstStyle/>
          <a:p>
            <a:r>
              <a:rPr lang="en-US" dirty="0"/>
              <a:t>Client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Signs We Should Start With Index Tuning</a:t>
            </a:r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563E73B-7B2C-C128-011C-59CA00147950}"/>
              </a:ext>
            </a:extLst>
          </p:cNvPr>
          <p:cNvSpPr txBox="1">
            <a:spLocks/>
          </p:cNvSpPr>
          <p:nvPr/>
        </p:nvSpPr>
        <p:spPr>
          <a:xfrm>
            <a:off x="717" y="2569464"/>
            <a:ext cx="6998208" cy="1719071"/>
          </a:xfrm>
          <a:prstGeom prst="rect">
            <a:avLst/>
          </a:prstGeom>
          <a:ln>
            <a:noFill/>
          </a:ln>
        </p:spPr>
        <p:txBody>
          <a:bodyPr wrap="none" tIns="91440" bIns="9144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‐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‐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0" indent="-1085850" algn="ctr">
              <a:buNone/>
            </a:pPr>
            <a:r>
              <a:rPr lang="en-US" sz="5400" dirty="0">
                <a:solidFill>
                  <a:srgbClr val="00B050"/>
                </a:solidFill>
              </a:rPr>
              <a:t>10/10</a:t>
            </a: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Let’s tune indexes!</a:t>
            </a:r>
          </a:p>
        </p:txBody>
      </p:sp>
      <p:pic>
        <p:nvPicPr>
          <p:cNvPr id="4098" name="Picture 2" descr="positive feedback, conceptual illustration - checklist with winner stock illustrations">
            <a:extLst>
              <a:ext uri="{FF2B5EF4-FFF2-40B4-BE49-F238E27FC236}">
                <a16:creationId xmlns:a16="http://schemas.microsoft.com/office/drawing/2014/main" id="{FFF5A08A-4E75-8709-C7A8-C3AC727772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208" y="1163081"/>
            <a:ext cx="5193792" cy="453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76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265060</TotalTime>
  <Words>4463</Words>
  <Application>Microsoft Office PowerPoint</Application>
  <PresentationFormat>Widescreen</PresentationFormat>
  <Paragraphs>982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Segoe UI</vt:lpstr>
      <vt:lpstr>Wingdings</vt:lpstr>
      <vt:lpstr>Office Theme</vt:lpstr>
      <vt:lpstr>Go Faster Sooner! Discover SQL Server index prescriptions for the biggest performance improvements</vt:lpstr>
      <vt:lpstr>Thank our Sponsors!</vt:lpstr>
      <vt:lpstr>PowerPoint Presentation</vt:lpstr>
      <vt:lpstr>About Me</vt:lpstr>
      <vt:lpstr>Why are we here?</vt:lpstr>
      <vt:lpstr>My Index Tuning Journey</vt:lpstr>
      <vt:lpstr>Client Story - Once Upon a Time</vt:lpstr>
      <vt:lpstr>Where do We Start?</vt:lpstr>
      <vt:lpstr>Client Signs We Should Start With Index Tuning</vt:lpstr>
      <vt:lpstr>Prioritizing Index Tuning</vt:lpstr>
      <vt:lpstr>Client Story - Index Tuning Priorities</vt:lpstr>
      <vt:lpstr>SQLXL_Index Hurt Visualization</vt:lpstr>
      <vt:lpstr>Hurt Metrics - Grouping</vt:lpstr>
      <vt:lpstr>Hurt Metrics</vt:lpstr>
      <vt:lpstr>Hurt Metrics</vt:lpstr>
      <vt:lpstr>Hurt Metrics</vt:lpstr>
      <vt:lpstr>Hurt Metrics</vt:lpstr>
      <vt:lpstr>Hurt Metrics</vt:lpstr>
      <vt:lpstr>Missing Index Limitations (from Microsoft)</vt:lpstr>
      <vt:lpstr>Hurt Metrics</vt:lpstr>
      <vt:lpstr>Hurt Metrics</vt:lpstr>
      <vt:lpstr>Hurt Metrics</vt:lpstr>
      <vt:lpstr>Hurt Metrics</vt:lpstr>
      <vt:lpstr>Hurt Metrics</vt:lpstr>
      <vt:lpstr>Hurt Metrics</vt:lpstr>
      <vt:lpstr>Hurt Metrics</vt:lpstr>
      <vt:lpstr>Hurt Weighting - Runtime parameters - Current Defaults</vt:lpstr>
      <vt:lpstr>Prioritizing the Hurt – Applying Weighting</vt:lpstr>
      <vt:lpstr>Client Story - What do We Do?</vt:lpstr>
      <vt:lpstr>SQLXL_Index Prescriptions</vt:lpstr>
      <vt:lpstr>Making the Hurt Go Away - Prescriptions</vt:lpstr>
      <vt:lpstr>Make the Hurt Go Away - 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Client Story - Implement Prescriptions &amp; Measure Improvement</vt:lpstr>
      <vt:lpstr>Client Story - SQL Wait Improvements versus Previous Week</vt:lpstr>
      <vt:lpstr>SQLXL_Index Diagnostics</vt:lpstr>
      <vt:lpstr>Why are We Doing It? - 485 Diagnostics (SQL version aware)</vt:lpstr>
      <vt:lpstr>What about Index Metadata and Other Metrics?</vt:lpstr>
      <vt:lpstr>SQL Server Ingredients</vt:lpstr>
      <vt:lpstr>SQL Server Ingredients</vt:lpstr>
      <vt:lpstr>Execution</vt:lpstr>
      <vt:lpstr>Applying Index Fixes</vt:lpstr>
      <vt:lpstr>Client Story - They Lived Happily Ever After</vt:lpstr>
      <vt:lpstr>Special thanks to these and other SQL community contributors!</vt:lpstr>
      <vt:lpstr>Free Stuff!</vt:lpstr>
      <vt:lpstr>Questions?</vt:lpstr>
      <vt:lpstr>Please fill out the Session Evaluation!</vt:lpstr>
      <vt:lpstr>Thanks for coming!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Bill</dc:creator>
  <cp:lastModifiedBy>SQLXL</cp:lastModifiedBy>
  <cp:revision>4698</cp:revision>
  <dcterms:created xsi:type="dcterms:W3CDTF">2022-12-24T15:55:49Z</dcterms:created>
  <dcterms:modified xsi:type="dcterms:W3CDTF">2024-12-06T02:32:04Z</dcterms:modified>
</cp:coreProperties>
</file>